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4"/>
  </p:notesMasterIdLst>
  <p:sldIdLst>
    <p:sldId id="346" r:id="rId5"/>
    <p:sldId id="347" r:id="rId6"/>
    <p:sldId id="350" r:id="rId7"/>
    <p:sldId id="351" r:id="rId8"/>
    <p:sldId id="348" r:id="rId9"/>
    <p:sldId id="349" r:id="rId10"/>
    <p:sldId id="352" r:id="rId11"/>
    <p:sldId id="353" r:id="rId12"/>
    <p:sldId id="355" r:id="rId13"/>
    <p:sldId id="354" r:id="rId14"/>
    <p:sldId id="356" r:id="rId15"/>
    <p:sldId id="357" r:id="rId16"/>
    <p:sldId id="358" r:id="rId17"/>
    <p:sldId id="360" r:id="rId18"/>
    <p:sldId id="359" r:id="rId19"/>
    <p:sldId id="361" r:id="rId20"/>
    <p:sldId id="362" r:id="rId21"/>
    <p:sldId id="363" r:id="rId22"/>
    <p:sldId id="34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3BD496-37B9-5458-85B7-4EF1E4DF0519}" v="221" dt="2024-09-29T15:01:40.919"/>
    <p1510:client id="{ED396ACA-383A-E175-203A-E08623640A9D}" v="24" dt="2024-09-29T17:23:54.2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35" autoAdjust="0"/>
    <p:restoredTop sz="94660"/>
  </p:normalViewPr>
  <p:slideViewPr>
    <p:cSldViewPr snapToGrid="0">
      <p:cViewPr>
        <p:scale>
          <a:sx n="60" d="100"/>
          <a:sy n="60" d="100"/>
        </p:scale>
        <p:origin x="2556" y="11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hley M. Cramp" userId="S::crampa@pwcs.edu::74172c91-2e20-4749-8eca-d29c49c64c17" providerId="AD" clId="Web-{ED396ACA-383A-E175-203A-E08623640A9D}"/>
    <pc:docChg chg="modSld">
      <pc:chgData name="Ashley M. Cramp" userId="S::crampa@pwcs.edu::74172c91-2e20-4749-8eca-d29c49c64c17" providerId="AD" clId="Web-{ED396ACA-383A-E175-203A-E08623640A9D}" dt="2024-09-29T17:23:48.984" v="10" actId="20577"/>
      <pc:docMkLst>
        <pc:docMk/>
      </pc:docMkLst>
      <pc:sldChg chg="modSp">
        <pc:chgData name="Ashley M. Cramp" userId="S::crampa@pwcs.edu::74172c91-2e20-4749-8eca-d29c49c64c17" providerId="AD" clId="Web-{ED396ACA-383A-E175-203A-E08623640A9D}" dt="2024-09-29T17:23:48.984" v="10" actId="20577"/>
        <pc:sldMkLst>
          <pc:docMk/>
          <pc:sldMk cId="2893655261" sldId="352"/>
        </pc:sldMkLst>
        <pc:spChg chg="mod">
          <ac:chgData name="Ashley M. Cramp" userId="S::crampa@pwcs.edu::74172c91-2e20-4749-8eca-d29c49c64c17" providerId="AD" clId="Web-{ED396ACA-383A-E175-203A-E08623640A9D}" dt="2024-09-29T17:23:48.984" v="10" actId="20577"/>
          <ac:spMkLst>
            <pc:docMk/>
            <pc:sldMk cId="2893655261" sldId="352"/>
            <ac:spMk id="4" creationId="{1C820E11-E0FC-6AE1-5493-8228FBE31C4B}"/>
          </ac:spMkLst>
        </pc:spChg>
      </pc:sldChg>
    </pc:docChg>
  </pc:docChgLst>
  <pc:docChgLst>
    <pc:chgData name="Vanessa A. Olson" userId="S::olsonva@pwcs.edu::ee79242d-935d-4394-97fa-c82a2f742479" providerId="AD" clId="Web-{553BD496-37B9-5458-85B7-4EF1E4DF0519}"/>
    <pc:docChg chg="modSld">
      <pc:chgData name="Vanessa A. Olson" userId="S::olsonva@pwcs.edu::ee79242d-935d-4394-97fa-c82a2f742479" providerId="AD" clId="Web-{553BD496-37B9-5458-85B7-4EF1E4DF0519}" dt="2024-09-29T15:01:40.919" v="116" actId="20577"/>
      <pc:docMkLst>
        <pc:docMk/>
      </pc:docMkLst>
      <pc:sldChg chg="modSp">
        <pc:chgData name="Vanessa A. Olson" userId="S::olsonva@pwcs.edu::ee79242d-935d-4394-97fa-c82a2f742479" providerId="AD" clId="Web-{553BD496-37B9-5458-85B7-4EF1E4DF0519}" dt="2024-09-29T14:55:40.503" v="1" actId="20577"/>
        <pc:sldMkLst>
          <pc:docMk/>
          <pc:sldMk cId="3366846882" sldId="347"/>
        </pc:sldMkLst>
        <pc:spChg chg="mod">
          <ac:chgData name="Vanessa A. Olson" userId="S::olsonva@pwcs.edu::ee79242d-935d-4394-97fa-c82a2f742479" providerId="AD" clId="Web-{553BD496-37B9-5458-85B7-4EF1E4DF0519}" dt="2024-09-29T14:55:40.503" v="1" actId="20577"/>
          <ac:spMkLst>
            <pc:docMk/>
            <pc:sldMk cId="3366846882" sldId="347"/>
            <ac:spMk id="6" creationId="{E1247890-D777-174E-938A-5EEE53C88FC9}"/>
          </ac:spMkLst>
        </pc:spChg>
      </pc:sldChg>
      <pc:sldChg chg="modSp">
        <pc:chgData name="Vanessa A. Olson" userId="S::olsonva@pwcs.edu::ee79242d-935d-4394-97fa-c82a2f742479" providerId="AD" clId="Web-{553BD496-37B9-5458-85B7-4EF1E4DF0519}" dt="2024-09-29T14:56:02.785" v="2" actId="1076"/>
        <pc:sldMkLst>
          <pc:docMk/>
          <pc:sldMk cId="2272065933" sldId="348"/>
        </pc:sldMkLst>
        <pc:graphicFrameChg chg="mod">
          <ac:chgData name="Vanessa A. Olson" userId="S::olsonva@pwcs.edu::ee79242d-935d-4394-97fa-c82a2f742479" providerId="AD" clId="Web-{553BD496-37B9-5458-85B7-4EF1E4DF0519}" dt="2024-09-29T14:56:02.785" v="2" actId="1076"/>
          <ac:graphicFrameMkLst>
            <pc:docMk/>
            <pc:sldMk cId="2272065933" sldId="348"/>
            <ac:graphicFrameMk id="3" creationId="{D2D27E56-36E5-DEB9-186B-F69744AB5A6F}"/>
          </ac:graphicFrameMkLst>
        </pc:graphicFrameChg>
      </pc:sldChg>
      <pc:sldChg chg="modSp">
        <pc:chgData name="Vanessa A. Olson" userId="S::olsonva@pwcs.edu::ee79242d-935d-4394-97fa-c82a2f742479" providerId="AD" clId="Web-{553BD496-37B9-5458-85B7-4EF1E4DF0519}" dt="2024-09-29T14:57:06.662" v="5" actId="20577"/>
        <pc:sldMkLst>
          <pc:docMk/>
          <pc:sldMk cId="2893655261" sldId="352"/>
        </pc:sldMkLst>
        <pc:spChg chg="mod">
          <ac:chgData name="Vanessa A. Olson" userId="S::olsonva@pwcs.edu::ee79242d-935d-4394-97fa-c82a2f742479" providerId="AD" clId="Web-{553BD496-37B9-5458-85B7-4EF1E4DF0519}" dt="2024-09-29T14:57:06.662" v="5" actId="20577"/>
          <ac:spMkLst>
            <pc:docMk/>
            <pc:sldMk cId="2893655261" sldId="352"/>
            <ac:spMk id="4" creationId="{1C820E11-E0FC-6AE1-5493-8228FBE31C4B}"/>
          </ac:spMkLst>
        </pc:spChg>
      </pc:sldChg>
      <pc:sldChg chg="modSp">
        <pc:chgData name="Vanessa A. Olson" userId="S::olsonva@pwcs.edu::ee79242d-935d-4394-97fa-c82a2f742479" providerId="AD" clId="Web-{553BD496-37B9-5458-85B7-4EF1E4DF0519}" dt="2024-09-29T14:59:34.228" v="87" actId="20577"/>
        <pc:sldMkLst>
          <pc:docMk/>
          <pc:sldMk cId="246546756" sldId="353"/>
        </pc:sldMkLst>
        <pc:spChg chg="mod">
          <ac:chgData name="Vanessa A. Olson" userId="S::olsonva@pwcs.edu::ee79242d-935d-4394-97fa-c82a2f742479" providerId="AD" clId="Web-{553BD496-37B9-5458-85B7-4EF1E4DF0519}" dt="2024-09-29T14:59:34.228" v="87" actId="20577"/>
          <ac:spMkLst>
            <pc:docMk/>
            <pc:sldMk cId="246546756" sldId="353"/>
            <ac:spMk id="4" creationId="{1C820E11-E0FC-6AE1-5493-8228FBE31C4B}"/>
          </ac:spMkLst>
        </pc:spChg>
      </pc:sldChg>
      <pc:sldChg chg="modSp">
        <pc:chgData name="Vanessa A. Olson" userId="S::olsonva@pwcs.edu::ee79242d-935d-4394-97fa-c82a2f742479" providerId="AD" clId="Web-{553BD496-37B9-5458-85B7-4EF1E4DF0519}" dt="2024-09-29T15:01:40.919" v="116" actId="20577"/>
        <pc:sldMkLst>
          <pc:docMk/>
          <pc:sldMk cId="1623035068" sldId="361"/>
        </pc:sldMkLst>
        <pc:spChg chg="mod">
          <ac:chgData name="Vanessa A. Olson" userId="S::olsonva@pwcs.edu::ee79242d-935d-4394-97fa-c82a2f742479" providerId="AD" clId="Web-{553BD496-37B9-5458-85B7-4EF1E4DF0519}" dt="2024-09-29T15:01:40.919" v="116" actId="20577"/>
          <ac:spMkLst>
            <pc:docMk/>
            <pc:sldMk cId="1623035068" sldId="361"/>
            <ac:spMk id="4" creationId="{1C820E11-E0FC-6AE1-5493-8228FBE31C4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9A96F4-956E-4990-9DA9-C997FBDA5F54}" type="datetimeFigureOut">
              <a:rPr lang="en-US" smtClean="0"/>
              <a:t>9/29/2024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904048-434B-409F-9650-D2E927122669}" type="slidenum">
              <a:rPr lang="en-US" smtClean="0"/>
              <a:t>‹#›</a:t>
            </a:fld>
            <a:endParaRPr lang="en-US"/>
          </a:p>
        </p:txBody>
      </p:sp>
    </p:spTree>
    <p:extLst>
      <p:ext uri="{BB962C8B-B14F-4D97-AF65-F5344CB8AC3E}">
        <p14:creationId xmlns:p14="http://schemas.microsoft.com/office/powerpoint/2010/main" val="3456572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Sans-Serif"/>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B7394C-71E6-D245-B81C-BB24D19999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69155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Sans-Serif"/>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B7394C-71E6-D245-B81C-BB24D19999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37192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Sans-Serif"/>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B7394C-71E6-D245-B81C-BB24D19999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28641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Sans-Serif"/>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B7394C-71E6-D245-B81C-BB24D19999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82253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Sans-Serif"/>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B7394C-71E6-D245-B81C-BB24D19999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51717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Sans-Serif"/>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B7394C-71E6-D245-B81C-BB24D19999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05459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Sans-Serif"/>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B7394C-71E6-D245-B81C-BB24D19999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95087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Sans-Serif"/>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B7394C-71E6-D245-B81C-BB24D19999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26904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Sans-Serif"/>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B7394C-71E6-D245-B81C-BB24D19999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92600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Sans-Serif"/>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B7394C-71E6-D245-B81C-BB24D19999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90806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Sans-Serif"/>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B7394C-71E6-D245-B81C-BB24D19999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2460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Sans-Serif"/>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B7394C-71E6-D245-B81C-BB24D19999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5562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Sans-Serif"/>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B7394C-71E6-D245-B81C-BB24D19999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2767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Sans-Serif"/>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B7394C-71E6-D245-B81C-BB24D19999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4215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Sans-Serif"/>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B7394C-71E6-D245-B81C-BB24D19999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1567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Sans-Serif"/>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B7394C-71E6-D245-B81C-BB24D19999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5414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Sans-Serif"/>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B7394C-71E6-D245-B81C-BB24D19999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88587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Sans-Serif"/>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B7394C-71E6-D245-B81C-BB24D19999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27196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Sans-Serif"/>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B7394C-71E6-D245-B81C-BB24D19999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30017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0DF74E7-76B1-4753-A8FF-67E4A0E157CA}" type="datetimeFigureOut">
              <a:rPr lang="en-US" smtClean="0"/>
              <a:t>9/29/2024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80E5A3-8741-49F0-97D7-0D811D341194}" type="slidenum">
              <a:rPr lang="en-US" smtClean="0"/>
              <a:t>‹#›</a:t>
            </a:fld>
            <a:endParaRPr lang="en-US"/>
          </a:p>
        </p:txBody>
      </p:sp>
    </p:spTree>
    <p:extLst>
      <p:ext uri="{BB962C8B-B14F-4D97-AF65-F5344CB8AC3E}">
        <p14:creationId xmlns:p14="http://schemas.microsoft.com/office/powerpoint/2010/main" val="3322590094"/>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DF74E7-76B1-4753-A8FF-67E4A0E157CA}" type="datetimeFigureOut">
              <a:rPr lang="en-US" smtClean="0"/>
              <a:t>9/29/2024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80E5A3-8741-49F0-97D7-0D811D341194}" type="slidenum">
              <a:rPr lang="en-US" smtClean="0"/>
              <a:t>‹#›</a:t>
            </a:fld>
            <a:endParaRPr lang="en-US"/>
          </a:p>
        </p:txBody>
      </p:sp>
    </p:spTree>
    <p:extLst>
      <p:ext uri="{BB962C8B-B14F-4D97-AF65-F5344CB8AC3E}">
        <p14:creationId xmlns:p14="http://schemas.microsoft.com/office/powerpoint/2010/main" val="420728315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DF74E7-76B1-4753-A8FF-67E4A0E157CA}" type="datetimeFigureOut">
              <a:rPr lang="en-US" smtClean="0"/>
              <a:t>9/29/2024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80E5A3-8741-49F0-97D7-0D811D341194}" type="slidenum">
              <a:rPr lang="en-US" smtClean="0"/>
              <a:t>‹#›</a:t>
            </a:fld>
            <a:endParaRPr lang="en-US"/>
          </a:p>
        </p:txBody>
      </p:sp>
    </p:spTree>
    <p:extLst>
      <p:ext uri="{BB962C8B-B14F-4D97-AF65-F5344CB8AC3E}">
        <p14:creationId xmlns:p14="http://schemas.microsoft.com/office/powerpoint/2010/main" val="961372697"/>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DF74E7-76B1-4753-A8FF-67E4A0E157CA}" type="datetimeFigureOut">
              <a:rPr lang="en-US" smtClean="0"/>
              <a:t>9/29/2024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80E5A3-8741-49F0-97D7-0D811D341194}" type="slidenum">
              <a:rPr lang="en-US" smtClean="0"/>
              <a:t>‹#›</a:t>
            </a:fld>
            <a:endParaRPr lang="en-US"/>
          </a:p>
        </p:txBody>
      </p:sp>
    </p:spTree>
    <p:extLst>
      <p:ext uri="{BB962C8B-B14F-4D97-AF65-F5344CB8AC3E}">
        <p14:creationId xmlns:p14="http://schemas.microsoft.com/office/powerpoint/2010/main" val="1051434874"/>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DF74E7-76B1-4753-A8FF-67E4A0E157CA}" type="datetimeFigureOut">
              <a:rPr lang="en-US" smtClean="0"/>
              <a:t>9/29/2024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80E5A3-8741-49F0-97D7-0D811D341194}" type="slidenum">
              <a:rPr lang="en-US" smtClean="0"/>
              <a:t>‹#›</a:t>
            </a:fld>
            <a:endParaRPr lang="en-US"/>
          </a:p>
        </p:txBody>
      </p:sp>
    </p:spTree>
    <p:extLst>
      <p:ext uri="{BB962C8B-B14F-4D97-AF65-F5344CB8AC3E}">
        <p14:creationId xmlns:p14="http://schemas.microsoft.com/office/powerpoint/2010/main" val="1295375108"/>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0DF74E7-76B1-4753-A8FF-67E4A0E157CA}" type="datetimeFigureOut">
              <a:rPr lang="en-US" smtClean="0"/>
              <a:t>9/29/2024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80E5A3-8741-49F0-97D7-0D811D341194}" type="slidenum">
              <a:rPr lang="en-US" smtClean="0"/>
              <a:t>‹#›</a:t>
            </a:fld>
            <a:endParaRPr lang="en-US"/>
          </a:p>
        </p:txBody>
      </p:sp>
    </p:spTree>
    <p:extLst>
      <p:ext uri="{BB962C8B-B14F-4D97-AF65-F5344CB8AC3E}">
        <p14:creationId xmlns:p14="http://schemas.microsoft.com/office/powerpoint/2010/main" val="2578304252"/>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0DF74E7-76B1-4753-A8FF-67E4A0E157CA}" type="datetimeFigureOut">
              <a:rPr lang="en-US" smtClean="0"/>
              <a:t>9/29/2024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80E5A3-8741-49F0-97D7-0D811D341194}" type="slidenum">
              <a:rPr lang="en-US" smtClean="0"/>
              <a:t>‹#›</a:t>
            </a:fld>
            <a:endParaRPr lang="en-US"/>
          </a:p>
        </p:txBody>
      </p:sp>
    </p:spTree>
    <p:extLst>
      <p:ext uri="{BB962C8B-B14F-4D97-AF65-F5344CB8AC3E}">
        <p14:creationId xmlns:p14="http://schemas.microsoft.com/office/powerpoint/2010/main" val="3173407860"/>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0DF74E7-76B1-4753-A8FF-67E4A0E157CA}" type="datetimeFigureOut">
              <a:rPr lang="en-US" smtClean="0"/>
              <a:t>9/29/2024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80E5A3-8741-49F0-97D7-0D811D341194}" type="slidenum">
              <a:rPr lang="en-US" smtClean="0"/>
              <a:t>‹#›</a:t>
            </a:fld>
            <a:endParaRPr lang="en-US"/>
          </a:p>
        </p:txBody>
      </p:sp>
    </p:spTree>
    <p:extLst>
      <p:ext uri="{BB962C8B-B14F-4D97-AF65-F5344CB8AC3E}">
        <p14:creationId xmlns:p14="http://schemas.microsoft.com/office/powerpoint/2010/main" val="2363934097"/>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80E5A3-8741-49F0-97D7-0D811D341194}" type="slidenum">
              <a:rPr lang="en-US" smtClean="0"/>
              <a:t>‹#›</a:t>
            </a:fld>
            <a:endParaRPr lang="en-US"/>
          </a:p>
        </p:txBody>
      </p:sp>
    </p:spTree>
    <p:extLst>
      <p:ext uri="{BB962C8B-B14F-4D97-AF65-F5344CB8AC3E}">
        <p14:creationId xmlns:p14="http://schemas.microsoft.com/office/powerpoint/2010/main" val="4232109912"/>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0DF74E7-76B1-4753-A8FF-67E4A0E157CA}" type="datetimeFigureOut">
              <a:rPr lang="en-US" smtClean="0"/>
              <a:t>9/29/2024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80E5A3-8741-49F0-97D7-0D811D341194}" type="slidenum">
              <a:rPr lang="en-US" smtClean="0"/>
              <a:t>‹#›</a:t>
            </a:fld>
            <a:endParaRPr lang="en-US"/>
          </a:p>
        </p:txBody>
      </p:sp>
    </p:spTree>
    <p:extLst>
      <p:ext uri="{BB962C8B-B14F-4D97-AF65-F5344CB8AC3E}">
        <p14:creationId xmlns:p14="http://schemas.microsoft.com/office/powerpoint/2010/main" val="193787343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0DF74E7-76B1-4753-A8FF-67E4A0E157CA}" type="datetimeFigureOut">
              <a:rPr lang="en-US" smtClean="0"/>
              <a:t>9/29/2024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80E5A3-8741-49F0-97D7-0D811D341194}" type="slidenum">
              <a:rPr lang="en-US" smtClean="0"/>
              <a:t>‹#›</a:t>
            </a:fld>
            <a:endParaRPr lang="en-US"/>
          </a:p>
        </p:txBody>
      </p:sp>
    </p:spTree>
    <p:extLst>
      <p:ext uri="{BB962C8B-B14F-4D97-AF65-F5344CB8AC3E}">
        <p14:creationId xmlns:p14="http://schemas.microsoft.com/office/powerpoint/2010/main" val="2569957891"/>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DF74E7-76B1-4753-A8FF-67E4A0E157CA}" type="datetimeFigureOut">
              <a:rPr lang="en-US" smtClean="0"/>
              <a:t>9/29/2024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80E5A3-8741-49F0-97D7-0D811D341194}" type="slidenum">
              <a:rPr lang="en-US" smtClean="0"/>
              <a:t>‹#›</a:t>
            </a:fld>
            <a:endParaRPr lang="en-US"/>
          </a:p>
        </p:txBody>
      </p:sp>
    </p:spTree>
    <p:extLst>
      <p:ext uri="{BB962C8B-B14F-4D97-AF65-F5344CB8AC3E}">
        <p14:creationId xmlns:p14="http://schemas.microsoft.com/office/powerpoint/2010/main" val="39613120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5E1FA90-5503-0547-AF83-F9C014B5E853}"/>
              </a:ext>
            </a:extLst>
          </p:cNvPr>
          <p:cNvSpPr txBox="1"/>
          <p:nvPr/>
        </p:nvSpPr>
        <p:spPr>
          <a:xfrm>
            <a:off x="5492919" y="-369332"/>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Title 2">
            <a:extLst>
              <a:ext uri="{FF2B5EF4-FFF2-40B4-BE49-F238E27FC236}">
                <a16:creationId xmlns:a16="http://schemas.microsoft.com/office/drawing/2014/main" id="{06492F4F-29E5-854E-927E-341952B39E61}"/>
              </a:ext>
            </a:extLst>
          </p:cNvPr>
          <p:cNvSpPr txBox="1">
            <a:spLocks/>
          </p:cNvSpPr>
          <p:nvPr/>
        </p:nvSpPr>
        <p:spPr>
          <a:xfrm>
            <a:off x="532701" y="1149178"/>
            <a:ext cx="5386186" cy="11738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5B9BD5">
                    <a:lumMod val="75000"/>
                  </a:srgbClr>
                </a:solidFill>
                <a:effectLst/>
                <a:uLnTx/>
                <a:uFillTx/>
                <a:latin typeface="Adobe Garamond Pro" panose="02020502060506020403" pitchFamily="18" charset="77"/>
                <a:ea typeface="+mj-ea"/>
                <a:cs typeface="Futura Medium" panose="020B0602020204020303" pitchFamily="34" charset="-79"/>
              </a:rPr>
              <a:t>Superintendent’s Advisory Council on Instruction</a:t>
            </a:r>
            <a:endParaRPr kumimoji="0" lang="en-US" sz="2200" b="1" i="0" u="none" strike="noStrike" kern="1200" cap="none" spc="0" normalizeH="0" baseline="0" noProof="0" dirty="0">
              <a:ln>
                <a:noFill/>
              </a:ln>
              <a:solidFill>
                <a:prstClr val="white"/>
              </a:solidFill>
              <a:effectLst/>
              <a:uLnTx/>
              <a:uFillTx/>
              <a:latin typeface="Adobe Garamond Pro" panose="02020502060506020403" pitchFamily="18" charset="77"/>
              <a:ea typeface="+mj-ea"/>
              <a:cs typeface="Futura Medium" panose="020B0602020204020303" pitchFamily="34" charset="-79"/>
            </a:endParaRPr>
          </a:p>
        </p:txBody>
      </p:sp>
      <p:sp>
        <p:nvSpPr>
          <p:cNvPr id="9" name="Title 2">
            <a:extLst>
              <a:ext uri="{FF2B5EF4-FFF2-40B4-BE49-F238E27FC236}">
                <a16:creationId xmlns:a16="http://schemas.microsoft.com/office/drawing/2014/main" id="{8FDC2E3D-7F9C-1645-8990-439B9C461D26}"/>
              </a:ext>
            </a:extLst>
          </p:cNvPr>
          <p:cNvSpPr txBox="1">
            <a:spLocks/>
          </p:cNvSpPr>
          <p:nvPr/>
        </p:nvSpPr>
        <p:spPr>
          <a:xfrm>
            <a:off x="532701" y="2557848"/>
            <a:ext cx="5386186" cy="13716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Adobe Garamond Pro" panose="02020502060506020403" pitchFamily="18" charset="77"/>
                <a:ea typeface="+mj-ea"/>
                <a:cs typeface="Futura Medium" panose="020B0602020204020303" pitchFamily="34" charset="-79"/>
              </a:rPr>
              <a:t>Council Member Training</a:t>
            </a:r>
          </a:p>
          <a:p>
            <a:pPr marL="0" marR="0" lvl="0" indent="0" algn="l" defTabSz="914400" rtl="0" eaLnBrk="1" fontAlgn="auto" latinLnBrk="0" hangingPunct="1">
              <a:lnSpc>
                <a:spcPct val="90000"/>
              </a:lnSpc>
              <a:spcBef>
                <a:spcPct val="0"/>
              </a:spcBef>
              <a:spcAft>
                <a:spcPts val="0"/>
              </a:spcAft>
              <a:buClrTx/>
              <a:buSzTx/>
              <a:buFontTx/>
              <a:buNone/>
              <a:tabLst/>
              <a:defRPr/>
            </a:pPr>
            <a:endParaRPr lang="en-US" sz="2200" dirty="0">
              <a:solidFill>
                <a:prstClr val="white"/>
              </a:solidFill>
              <a:latin typeface="Adobe Garamond Pro" panose="02020502060506020403" pitchFamily="18" charset="77"/>
              <a:cs typeface="Futura Medium" panose="020B0602020204020303" pitchFamily="34" charset="-79"/>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Adobe Garamond Pro" panose="02020502060506020403" pitchFamily="18" charset="77"/>
                <a:ea typeface="+mj-ea"/>
                <a:cs typeface="Futura Medium" panose="020B0602020204020303" pitchFamily="34" charset="-79"/>
              </a:rPr>
              <a:t>Vanessa Olson, Chair</a:t>
            </a:r>
          </a:p>
        </p:txBody>
      </p:sp>
    </p:spTree>
    <p:extLst>
      <p:ext uri="{BB962C8B-B14F-4D97-AF65-F5344CB8AC3E}">
        <p14:creationId xmlns:p14="http://schemas.microsoft.com/office/powerpoint/2010/main" val="6506955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5E1FA90-5503-0547-AF83-F9C014B5E853}"/>
              </a:ext>
            </a:extLst>
          </p:cNvPr>
          <p:cNvSpPr txBox="1"/>
          <p:nvPr/>
        </p:nvSpPr>
        <p:spPr>
          <a:xfrm>
            <a:off x="5492919" y="-369332"/>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Title 2">
            <a:extLst>
              <a:ext uri="{FF2B5EF4-FFF2-40B4-BE49-F238E27FC236}">
                <a16:creationId xmlns:a16="http://schemas.microsoft.com/office/drawing/2014/main" id="{06492F4F-29E5-854E-927E-341952B39E61}"/>
              </a:ext>
            </a:extLst>
          </p:cNvPr>
          <p:cNvSpPr txBox="1">
            <a:spLocks/>
          </p:cNvSpPr>
          <p:nvPr/>
        </p:nvSpPr>
        <p:spPr>
          <a:xfrm>
            <a:off x="2646947" y="867900"/>
            <a:ext cx="9079831" cy="9431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2800" b="1" i="0" dirty="0">
                <a:solidFill>
                  <a:srgbClr val="000000"/>
                </a:solidFill>
                <a:effectLst/>
                <a:latin typeface="Adobe Garamond Pro" panose="02020502060506020403"/>
              </a:rPr>
              <a:t>Communication</a:t>
            </a:r>
            <a:endParaRPr kumimoji="0" lang="en-US" sz="2800" b="1" i="0" u="none" strike="noStrike" kern="1200" cap="none" spc="0" normalizeH="0" baseline="0" noProof="0" dirty="0">
              <a:ln>
                <a:noFill/>
              </a:ln>
              <a:solidFill>
                <a:prstClr val="black"/>
              </a:solidFill>
              <a:effectLst/>
              <a:uLnTx/>
              <a:uFillTx/>
              <a:latin typeface="Adobe Garamond Pro" panose="02020502060506020403"/>
              <a:cs typeface="Futura Medium" panose="020B0602020204020303" pitchFamily="34" charset="-79"/>
            </a:endParaRPr>
          </a:p>
        </p:txBody>
      </p:sp>
      <p:sp>
        <p:nvSpPr>
          <p:cNvPr id="6" name="Title 2">
            <a:extLst>
              <a:ext uri="{FF2B5EF4-FFF2-40B4-BE49-F238E27FC236}">
                <a16:creationId xmlns:a16="http://schemas.microsoft.com/office/drawing/2014/main" id="{E1247890-D777-174E-938A-5EEE53C88FC9}"/>
              </a:ext>
            </a:extLst>
          </p:cNvPr>
          <p:cNvSpPr txBox="1">
            <a:spLocks/>
          </p:cNvSpPr>
          <p:nvPr/>
        </p:nvSpPr>
        <p:spPr>
          <a:xfrm>
            <a:off x="3030500" y="1528986"/>
            <a:ext cx="7598046" cy="512046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rtl="0" fontAlgn="base"/>
            <a:r>
              <a:rPr lang="en-US" sz="2200" b="0" i="0" u="none" strike="noStrike" dirty="0">
                <a:solidFill>
                  <a:srgbClr val="000000"/>
                </a:solidFill>
                <a:effectLst/>
                <a:latin typeface="Adobe Garamond Pro" panose="02020502060506020403"/>
              </a:rPr>
              <a:t>. </a:t>
            </a:r>
            <a:endParaRPr lang="en-US" sz="2200" b="0" i="0" dirty="0">
              <a:solidFill>
                <a:srgbClr val="000000"/>
              </a:solidFill>
              <a:effectLst/>
              <a:latin typeface="Adobe Garamond Pro" panose="02020502060506020403"/>
            </a:endParaRPr>
          </a:p>
          <a:p>
            <a:pPr marL="342900" marR="0" lvl="0" indent="-3429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Adobe Garamond Pro" panose="02020502060506020403" pitchFamily="18" charset="77"/>
              <a:ea typeface="+mj-ea"/>
              <a:cs typeface="Futura Medium" panose="020B0602020204020303" pitchFamily="34" charset="-79"/>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Adobe Garamond Pro" panose="02020502060506020403" pitchFamily="18" charset="77"/>
              <a:ea typeface="+mj-ea"/>
              <a:cs typeface="Futura Medium" panose="020B0602020204020303" pitchFamily="34" charset="-79"/>
            </a:endParaRPr>
          </a:p>
        </p:txBody>
      </p:sp>
      <p:sp>
        <p:nvSpPr>
          <p:cNvPr id="4" name="TextBox 3">
            <a:extLst>
              <a:ext uri="{FF2B5EF4-FFF2-40B4-BE49-F238E27FC236}">
                <a16:creationId xmlns:a16="http://schemas.microsoft.com/office/drawing/2014/main" id="{1C820E11-E0FC-6AE1-5493-8228FBE31C4B}"/>
              </a:ext>
            </a:extLst>
          </p:cNvPr>
          <p:cNvSpPr txBox="1"/>
          <p:nvPr/>
        </p:nvSpPr>
        <p:spPr>
          <a:xfrm>
            <a:off x="3160294" y="2396886"/>
            <a:ext cx="6978316" cy="2462213"/>
          </a:xfrm>
          <a:prstGeom prst="rect">
            <a:avLst/>
          </a:prstGeom>
          <a:noFill/>
        </p:spPr>
        <p:txBody>
          <a:bodyPr wrap="square" lIns="91440" tIns="45720" rIns="91440" bIns="45720" anchor="t">
            <a:spAutoFit/>
          </a:bodyPr>
          <a:lstStyle/>
          <a:p>
            <a:pPr marL="285750" indent="-285750" algn="l" rtl="0" fontAlgn="base">
              <a:buFont typeface="Arial" panose="020B0604020202020204" pitchFamily="34" charset="0"/>
              <a:buChar char="•"/>
            </a:pPr>
            <a:r>
              <a:rPr lang="en-US" sz="2200" b="0" i="0" u="none" strike="noStrike" dirty="0">
                <a:solidFill>
                  <a:srgbClr val="000000"/>
                </a:solidFill>
                <a:effectLst/>
                <a:latin typeface="Adobe Garamond Pro" panose="02020502060506020403"/>
              </a:rPr>
              <a:t>Communication from the Council will primarily take place via the SACI page on the pwcs.edu webpage. </a:t>
            </a:r>
            <a:r>
              <a:rPr lang="en-US" sz="2200" b="0" i="0" dirty="0">
                <a:solidFill>
                  <a:srgbClr val="000000"/>
                </a:solidFill>
                <a:effectLst/>
                <a:latin typeface="Adobe Garamond Pro" panose="02020502060506020403"/>
              </a:rPr>
              <a:t>​</a:t>
            </a:r>
          </a:p>
          <a:p>
            <a:pPr marL="285750" indent="-285750" fontAlgn="base">
              <a:buFont typeface="Arial" panose="020B0604020202020204" pitchFamily="34" charset="0"/>
              <a:buChar char="•"/>
            </a:pPr>
            <a:r>
              <a:rPr lang="en-US" sz="2200" b="0" i="0" u="none" strike="noStrike" dirty="0">
                <a:solidFill>
                  <a:srgbClr val="000000"/>
                </a:solidFill>
                <a:effectLst/>
                <a:latin typeface="Adobe Garamond Pro" panose="02020502060506020403"/>
              </a:rPr>
              <a:t>PWCS.edu &gt; About &gt; </a:t>
            </a:r>
            <a:r>
              <a:rPr lang="en-US" sz="2200" dirty="0">
                <a:solidFill>
                  <a:srgbClr val="000000"/>
                </a:solidFill>
                <a:latin typeface="Adobe Garamond Pro" panose="02020502060506020403"/>
              </a:rPr>
              <a:t>Resources</a:t>
            </a:r>
            <a:r>
              <a:rPr lang="en-US" sz="2200" b="0" i="0" u="none" strike="noStrike" dirty="0">
                <a:solidFill>
                  <a:srgbClr val="000000"/>
                </a:solidFill>
                <a:effectLst/>
                <a:latin typeface="Adobe Garamond Pro" panose="02020502060506020403"/>
              </a:rPr>
              <a:t> &gt; Advisory Committees &gt; Superintendent’s Advisory Council on Instruction. </a:t>
            </a:r>
            <a:r>
              <a:rPr lang="en-US" sz="2200" b="0" i="0" dirty="0">
                <a:solidFill>
                  <a:srgbClr val="000000"/>
                </a:solidFill>
                <a:effectLst/>
                <a:latin typeface="Adobe Garamond Pro" panose="02020502060506020403"/>
              </a:rPr>
              <a:t>​</a:t>
            </a:r>
          </a:p>
          <a:p>
            <a:pPr marL="285750" indent="-285750" algn="l" rtl="0" fontAlgn="base">
              <a:buFont typeface="Arial" panose="020B0604020202020204" pitchFamily="34" charset="0"/>
              <a:buChar char="•"/>
            </a:pPr>
            <a:r>
              <a:rPr lang="en-US" sz="2200" b="0" i="0" u="none" strike="noStrike" dirty="0">
                <a:solidFill>
                  <a:srgbClr val="000000"/>
                </a:solidFill>
                <a:effectLst/>
                <a:latin typeface="Adobe Garamond Pro" panose="02020502060506020403"/>
              </a:rPr>
              <a:t>On our webpage you will find agendas, minutes, presentations, and can access the Annual Report from prior years. We will also communicate with you via email.</a:t>
            </a:r>
            <a:endParaRPr lang="en-US" sz="2200" b="0" i="0" dirty="0">
              <a:solidFill>
                <a:srgbClr val="000000"/>
              </a:solidFill>
              <a:effectLst/>
              <a:latin typeface="Adobe Garamond Pro" panose="02020502060506020403"/>
            </a:endParaRPr>
          </a:p>
        </p:txBody>
      </p:sp>
    </p:spTree>
    <p:extLst>
      <p:ext uri="{BB962C8B-B14F-4D97-AF65-F5344CB8AC3E}">
        <p14:creationId xmlns:p14="http://schemas.microsoft.com/office/powerpoint/2010/main" val="4206696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5E1FA90-5503-0547-AF83-F9C014B5E853}"/>
              </a:ext>
            </a:extLst>
          </p:cNvPr>
          <p:cNvSpPr txBox="1"/>
          <p:nvPr/>
        </p:nvSpPr>
        <p:spPr>
          <a:xfrm>
            <a:off x="5492919" y="-369332"/>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Title 2">
            <a:extLst>
              <a:ext uri="{FF2B5EF4-FFF2-40B4-BE49-F238E27FC236}">
                <a16:creationId xmlns:a16="http://schemas.microsoft.com/office/drawing/2014/main" id="{06492F4F-29E5-854E-927E-341952B39E61}"/>
              </a:ext>
            </a:extLst>
          </p:cNvPr>
          <p:cNvSpPr txBox="1">
            <a:spLocks/>
          </p:cNvSpPr>
          <p:nvPr/>
        </p:nvSpPr>
        <p:spPr>
          <a:xfrm>
            <a:off x="2598821" y="929194"/>
            <a:ext cx="9079831" cy="9431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2800" b="1" i="0" u="none" strike="noStrike" dirty="0">
                <a:solidFill>
                  <a:srgbClr val="000000"/>
                </a:solidFill>
                <a:effectLst/>
                <a:latin typeface="Adobe Garamond Pro" panose="02020502060506020403"/>
              </a:rPr>
              <a:t>Calendar for the Year</a:t>
            </a:r>
            <a:r>
              <a:rPr lang="en-US" sz="2800" b="1" i="0" dirty="0">
                <a:solidFill>
                  <a:srgbClr val="000000"/>
                </a:solidFill>
                <a:effectLst/>
                <a:latin typeface="Adobe Garamond Pro" panose="02020502060506020403"/>
              </a:rPr>
              <a:t>​</a:t>
            </a:r>
            <a:endParaRPr kumimoji="0" lang="en-US" sz="2800" b="1" i="0" u="none" strike="noStrike" kern="1200" cap="none" spc="0" normalizeH="0" baseline="0" noProof="0" dirty="0">
              <a:ln>
                <a:noFill/>
              </a:ln>
              <a:solidFill>
                <a:prstClr val="black"/>
              </a:solidFill>
              <a:effectLst/>
              <a:uLnTx/>
              <a:uFillTx/>
              <a:latin typeface="Adobe Garamond Pro" panose="02020502060506020403"/>
              <a:cs typeface="Futura Medium" panose="020B0602020204020303" pitchFamily="34" charset="-79"/>
            </a:endParaRPr>
          </a:p>
        </p:txBody>
      </p:sp>
      <p:sp>
        <p:nvSpPr>
          <p:cNvPr id="6" name="Title 2">
            <a:extLst>
              <a:ext uri="{FF2B5EF4-FFF2-40B4-BE49-F238E27FC236}">
                <a16:creationId xmlns:a16="http://schemas.microsoft.com/office/drawing/2014/main" id="{E1247890-D777-174E-938A-5EEE53C88FC9}"/>
              </a:ext>
            </a:extLst>
          </p:cNvPr>
          <p:cNvSpPr txBox="1">
            <a:spLocks/>
          </p:cNvSpPr>
          <p:nvPr/>
        </p:nvSpPr>
        <p:spPr>
          <a:xfrm>
            <a:off x="3030500" y="1528986"/>
            <a:ext cx="7598046" cy="512046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rtl="0" fontAlgn="base"/>
            <a:r>
              <a:rPr lang="en-US" sz="2200" b="0" i="0" u="none" strike="noStrike" dirty="0">
                <a:solidFill>
                  <a:srgbClr val="000000"/>
                </a:solidFill>
                <a:effectLst/>
                <a:latin typeface="Adobe Garamond Pro" panose="02020502060506020403"/>
              </a:rPr>
              <a:t>. </a:t>
            </a:r>
            <a:endParaRPr lang="en-US" sz="2200" b="0" i="0" dirty="0">
              <a:solidFill>
                <a:srgbClr val="000000"/>
              </a:solidFill>
              <a:effectLst/>
              <a:latin typeface="Adobe Garamond Pro" panose="02020502060506020403"/>
            </a:endParaRPr>
          </a:p>
          <a:p>
            <a:pPr marL="342900" marR="0" lvl="0" indent="-3429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Adobe Garamond Pro" panose="02020502060506020403" pitchFamily="18" charset="77"/>
              <a:ea typeface="+mj-ea"/>
              <a:cs typeface="Futura Medium" panose="020B0602020204020303" pitchFamily="34" charset="-79"/>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Adobe Garamond Pro" panose="02020502060506020403" pitchFamily="18" charset="77"/>
              <a:ea typeface="+mj-ea"/>
              <a:cs typeface="Futura Medium" panose="020B0602020204020303" pitchFamily="34" charset="-79"/>
            </a:endParaRPr>
          </a:p>
        </p:txBody>
      </p:sp>
      <p:sp>
        <p:nvSpPr>
          <p:cNvPr id="4" name="TextBox 3">
            <a:extLst>
              <a:ext uri="{FF2B5EF4-FFF2-40B4-BE49-F238E27FC236}">
                <a16:creationId xmlns:a16="http://schemas.microsoft.com/office/drawing/2014/main" id="{1C820E11-E0FC-6AE1-5493-8228FBE31C4B}"/>
              </a:ext>
            </a:extLst>
          </p:cNvPr>
          <p:cNvSpPr txBox="1"/>
          <p:nvPr/>
        </p:nvSpPr>
        <p:spPr>
          <a:xfrm>
            <a:off x="3144253" y="2087749"/>
            <a:ext cx="6978316" cy="3477875"/>
          </a:xfrm>
          <a:prstGeom prst="rect">
            <a:avLst/>
          </a:prstGeom>
          <a:noFill/>
        </p:spPr>
        <p:txBody>
          <a:bodyPr wrap="square">
            <a:spAutoFit/>
          </a:bodyPr>
          <a:lstStyle/>
          <a:p>
            <a:pPr algn="l" rtl="0" fontAlgn="base"/>
            <a:r>
              <a:rPr lang="en-US" sz="2200" b="0" i="0" u="none" strike="noStrike" dirty="0">
                <a:solidFill>
                  <a:srgbClr val="000000"/>
                </a:solidFill>
                <a:effectLst/>
                <a:latin typeface="Adobe Garamond Pro" panose="02020502060506020403"/>
              </a:rPr>
              <a:t>Second Thursday from October through April from 7-9 p.m. </a:t>
            </a:r>
            <a:r>
              <a:rPr lang="en-US" sz="2200" b="0" i="0" dirty="0">
                <a:solidFill>
                  <a:srgbClr val="000000"/>
                </a:solidFill>
                <a:effectLst/>
                <a:latin typeface="Adobe Garamond Pro" panose="02020502060506020403"/>
              </a:rPr>
              <a:t>​</a:t>
            </a:r>
          </a:p>
          <a:p>
            <a:pPr marL="342900" indent="-342900" algn="l" rtl="0" fontAlgn="base">
              <a:buFont typeface="Arial" panose="020B0604020202020204" pitchFamily="34" charset="0"/>
              <a:buChar char="•"/>
            </a:pPr>
            <a:r>
              <a:rPr lang="en-US" sz="2200" b="0" i="0" u="none" strike="noStrike" dirty="0">
                <a:solidFill>
                  <a:srgbClr val="000000"/>
                </a:solidFill>
                <a:effectLst/>
                <a:latin typeface="Adobe Garamond Pro" panose="02020502060506020403"/>
              </a:rPr>
              <a:t>When schools are closed on the meeting dates, alternatives are posted. </a:t>
            </a:r>
            <a:r>
              <a:rPr lang="en-US" sz="2200" b="0" i="0" dirty="0">
                <a:solidFill>
                  <a:srgbClr val="000000"/>
                </a:solidFill>
                <a:effectLst/>
                <a:latin typeface="Adobe Garamond Pro" panose="02020502060506020403"/>
              </a:rPr>
              <a:t>​</a:t>
            </a:r>
          </a:p>
          <a:p>
            <a:pPr marL="342900" indent="-342900" algn="l" rtl="0" fontAlgn="base">
              <a:buFont typeface="Arial" panose="020B0604020202020204" pitchFamily="34" charset="0"/>
              <a:buChar char="•"/>
            </a:pPr>
            <a:r>
              <a:rPr lang="en-US" sz="2200" b="0" i="0" u="none" strike="noStrike" dirty="0">
                <a:solidFill>
                  <a:srgbClr val="000000"/>
                </a:solidFill>
                <a:effectLst/>
                <a:latin typeface="Adobe Garamond Pro" panose="02020502060506020403"/>
              </a:rPr>
              <a:t>In-person meetings are held at the Kelly Leadership Center. </a:t>
            </a:r>
            <a:r>
              <a:rPr lang="en-US" sz="2200" b="0" i="0" dirty="0">
                <a:solidFill>
                  <a:srgbClr val="000000"/>
                </a:solidFill>
                <a:effectLst/>
                <a:latin typeface="Adobe Garamond Pro" panose="02020502060506020403"/>
              </a:rPr>
              <a:t>​</a:t>
            </a:r>
          </a:p>
          <a:p>
            <a:pPr marL="342900" indent="-342900" algn="l" rtl="0" fontAlgn="base">
              <a:buFont typeface="Arial" panose="020B0604020202020204" pitchFamily="34" charset="0"/>
              <a:buChar char="•"/>
            </a:pPr>
            <a:r>
              <a:rPr lang="en-US" sz="2200" b="0" i="0" u="none" strike="noStrike" dirty="0">
                <a:solidFill>
                  <a:srgbClr val="000000"/>
                </a:solidFill>
                <a:effectLst/>
                <a:latin typeface="Adobe Garamond Pro" panose="02020502060506020403"/>
              </a:rPr>
              <a:t>Meetings may also be held via Zoom; a link will be emailed prior to the meeting.   </a:t>
            </a:r>
            <a:r>
              <a:rPr lang="en-US" sz="2200" b="0" i="0" dirty="0">
                <a:solidFill>
                  <a:srgbClr val="000000"/>
                </a:solidFill>
                <a:effectLst/>
                <a:latin typeface="Adobe Garamond Pro" panose="02020502060506020403"/>
              </a:rPr>
              <a:t>​</a:t>
            </a:r>
          </a:p>
          <a:p>
            <a:pPr marL="342900" indent="-342900" algn="l" rtl="0" fontAlgn="base">
              <a:buFont typeface="Arial" panose="020B0604020202020204" pitchFamily="34" charset="0"/>
              <a:buChar char="•"/>
            </a:pPr>
            <a:r>
              <a:rPr lang="en-US" sz="2200" b="0" i="0" u="none" strike="noStrike" dirty="0">
                <a:solidFill>
                  <a:srgbClr val="000000"/>
                </a:solidFill>
                <a:effectLst/>
                <a:latin typeface="Adobe Garamond Pro" panose="02020502060506020403"/>
              </a:rPr>
              <a:t>Cancellation of meeting—If schools are closed due to weather our meeting will be canceled (includes full day cancellations and cancellations of after school activities). </a:t>
            </a:r>
            <a:endParaRPr lang="en-US" sz="2200" b="0" i="0" dirty="0">
              <a:solidFill>
                <a:srgbClr val="000000"/>
              </a:solidFill>
              <a:effectLst/>
              <a:latin typeface="Adobe Garamond Pro" panose="02020502060506020403"/>
            </a:endParaRPr>
          </a:p>
        </p:txBody>
      </p:sp>
    </p:spTree>
    <p:extLst>
      <p:ext uri="{BB962C8B-B14F-4D97-AF65-F5344CB8AC3E}">
        <p14:creationId xmlns:p14="http://schemas.microsoft.com/office/powerpoint/2010/main" val="34660833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5E1FA90-5503-0547-AF83-F9C014B5E853}"/>
              </a:ext>
            </a:extLst>
          </p:cNvPr>
          <p:cNvSpPr txBox="1"/>
          <p:nvPr/>
        </p:nvSpPr>
        <p:spPr>
          <a:xfrm>
            <a:off x="5492919" y="-369332"/>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Title 2">
            <a:extLst>
              <a:ext uri="{FF2B5EF4-FFF2-40B4-BE49-F238E27FC236}">
                <a16:creationId xmlns:a16="http://schemas.microsoft.com/office/drawing/2014/main" id="{06492F4F-29E5-854E-927E-341952B39E61}"/>
              </a:ext>
            </a:extLst>
          </p:cNvPr>
          <p:cNvSpPr txBox="1">
            <a:spLocks/>
          </p:cNvSpPr>
          <p:nvPr/>
        </p:nvSpPr>
        <p:spPr>
          <a:xfrm>
            <a:off x="2630905" y="585861"/>
            <a:ext cx="9079831" cy="9431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2800" b="1" i="0" u="none" strike="noStrike" dirty="0">
                <a:solidFill>
                  <a:srgbClr val="000000"/>
                </a:solidFill>
                <a:effectLst/>
                <a:latin typeface="Adobe Garamond Pro" panose="02020502060506020403"/>
              </a:rPr>
              <a:t>Duties of Representatives</a:t>
            </a:r>
            <a:r>
              <a:rPr lang="en-US" sz="1800" b="0" i="0" dirty="0">
                <a:solidFill>
                  <a:srgbClr val="000000"/>
                </a:solidFill>
                <a:effectLst/>
                <a:latin typeface="Times New Roman" panose="02020603050405020304" pitchFamily="18" charset="0"/>
              </a:rPr>
              <a:t>​</a:t>
            </a:r>
            <a:endParaRPr kumimoji="0" lang="en-US" sz="2800" b="1" i="0" u="none" strike="noStrike" kern="1200" cap="none" spc="0" normalizeH="0" baseline="0" noProof="0" dirty="0">
              <a:ln>
                <a:noFill/>
              </a:ln>
              <a:solidFill>
                <a:prstClr val="black"/>
              </a:solidFill>
              <a:effectLst/>
              <a:uLnTx/>
              <a:uFillTx/>
              <a:latin typeface="Adobe Garamond Pro" panose="02020502060506020403"/>
              <a:cs typeface="Futura Medium" panose="020B0602020204020303" pitchFamily="34" charset="-79"/>
            </a:endParaRPr>
          </a:p>
        </p:txBody>
      </p:sp>
      <p:sp>
        <p:nvSpPr>
          <p:cNvPr id="6" name="Title 2">
            <a:extLst>
              <a:ext uri="{FF2B5EF4-FFF2-40B4-BE49-F238E27FC236}">
                <a16:creationId xmlns:a16="http://schemas.microsoft.com/office/drawing/2014/main" id="{E1247890-D777-174E-938A-5EEE53C88FC9}"/>
              </a:ext>
            </a:extLst>
          </p:cNvPr>
          <p:cNvSpPr txBox="1">
            <a:spLocks/>
          </p:cNvSpPr>
          <p:nvPr/>
        </p:nvSpPr>
        <p:spPr>
          <a:xfrm>
            <a:off x="3030500" y="1528986"/>
            <a:ext cx="7598046" cy="512046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rtl="0" fontAlgn="base"/>
            <a:r>
              <a:rPr lang="en-US" sz="2200" b="0" i="0" u="none" strike="noStrike" dirty="0">
                <a:solidFill>
                  <a:srgbClr val="000000"/>
                </a:solidFill>
                <a:effectLst/>
                <a:latin typeface="Adobe Garamond Pro" panose="02020502060506020403"/>
              </a:rPr>
              <a:t>. </a:t>
            </a:r>
            <a:endParaRPr lang="en-US" sz="2200" b="0" i="0" dirty="0">
              <a:solidFill>
                <a:srgbClr val="000000"/>
              </a:solidFill>
              <a:effectLst/>
              <a:latin typeface="Adobe Garamond Pro" panose="02020502060506020403"/>
            </a:endParaRPr>
          </a:p>
          <a:p>
            <a:pPr marL="342900" marR="0" lvl="0" indent="-3429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Adobe Garamond Pro" panose="02020502060506020403" pitchFamily="18" charset="77"/>
              <a:ea typeface="+mj-ea"/>
              <a:cs typeface="Futura Medium" panose="020B0602020204020303" pitchFamily="34" charset="-79"/>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Adobe Garamond Pro" panose="02020502060506020403" pitchFamily="18" charset="77"/>
              <a:ea typeface="+mj-ea"/>
              <a:cs typeface="Futura Medium" panose="020B0602020204020303" pitchFamily="34" charset="-79"/>
            </a:endParaRPr>
          </a:p>
        </p:txBody>
      </p:sp>
      <p:sp>
        <p:nvSpPr>
          <p:cNvPr id="4" name="TextBox 3">
            <a:extLst>
              <a:ext uri="{FF2B5EF4-FFF2-40B4-BE49-F238E27FC236}">
                <a16:creationId xmlns:a16="http://schemas.microsoft.com/office/drawing/2014/main" id="{1C820E11-E0FC-6AE1-5493-8228FBE31C4B}"/>
              </a:ext>
            </a:extLst>
          </p:cNvPr>
          <p:cNvSpPr txBox="1"/>
          <p:nvPr/>
        </p:nvSpPr>
        <p:spPr>
          <a:xfrm>
            <a:off x="3030500" y="1334619"/>
            <a:ext cx="7301871" cy="5509200"/>
          </a:xfrm>
          <a:prstGeom prst="rect">
            <a:avLst/>
          </a:prstGeom>
          <a:noFill/>
        </p:spPr>
        <p:txBody>
          <a:bodyPr wrap="square">
            <a:spAutoFit/>
          </a:bodyPr>
          <a:lstStyle/>
          <a:p>
            <a:pPr marL="342900" indent="-342900" algn="l" rtl="0" fontAlgn="base">
              <a:buFont typeface="Arial" panose="020B0604020202020204" pitchFamily="34" charset="0"/>
              <a:buChar char="•"/>
            </a:pPr>
            <a:r>
              <a:rPr lang="en-US" sz="2200" b="0" i="0" u="none" strike="noStrike" dirty="0">
                <a:solidFill>
                  <a:srgbClr val="000000"/>
                </a:solidFill>
                <a:effectLst/>
                <a:latin typeface="Adobe Garamond Pro" panose="02020502060506020403"/>
              </a:rPr>
              <a:t>Listen to the presentation and to take notes. </a:t>
            </a:r>
            <a:r>
              <a:rPr lang="en-US" sz="2200" b="0" i="0" dirty="0">
                <a:solidFill>
                  <a:srgbClr val="000000"/>
                </a:solidFill>
                <a:effectLst/>
                <a:latin typeface="Adobe Garamond Pro" panose="02020502060506020403"/>
              </a:rPr>
              <a:t>​</a:t>
            </a:r>
          </a:p>
          <a:p>
            <a:pPr marL="342900" indent="-342900" algn="l" rtl="0" fontAlgn="base">
              <a:buFont typeface="Arial" panose="020B0604020202020204" pitchFamily="34" charset="0"/>
              <a:buChar char="•"/>
            </a:pPr>
            <a:r>
              <a:rPr lang="en-US" sz="2200" b="0" i="0" u="none" strike="noStrike" dirty="0">
                <a:solidFill>
                  <a:srgbClr val="000000"/>
                </a:solidFill>
                <a:effectLst/>
                <a:latin typeface="Adobe Garamond Pro" panose="02020502060506020403"/>
              </a:rPr>
              <a:t>Minutes will be provided following the meeting, but they may not be available prior to your school’s advisory council meetings. </a:t>
            </a:r>
            <a:r>
              <a:rPr lang="en-US" sz="2200" b="0" i="0" dirty="0">
                <a:solidFill>
                  <a:srgbClr val="000000"/>
                </a:solidFill>
                <a:effectLst/>
                <a:latin typeface="Adobe Garamond Pro" panose="02020502060506020403"/>
              </a:rPr>
              <a:t>​</a:t>
            </a:r>
          </a:p>
          <a:p>
            <a:pPr marL="342900" indent="-342900" algn="l" rtl="0" fontAlgn="base">
              <a:buFont typeface="Arial" panose="020B0604020202020204" pitchFamily="34" charset="0"/>
              <a:buChar char="•"/>
            </a:pPr>
            <a:r>
              <a:rPr lang="en-US" sz="2200" b="0" i="0" u="none" strike="noStrike" dirty="0">
                <a:solidFill>
                  <a:srgbClr val="000000"/>
                </a:solidFill>
                <a:effectLst/>
                <a:latin typeface="Adobe Garamond Pro" panose="02020502060506020403"/>
              </a:rPr>
              <a:t>Opportunity to ask questions about the presentations and to participate in discussions/breakout sessions on the following month’s topics. </a:t>
            </a:r>
            <a:r>
              <a:rPr lang="en-US" sz="2200" b="0" i="0" dirty="0">
                <a:solidFill>
                  <a:srgbClr val="000000"/>
                </a:solidFill>
                <a:effectLst/>
                <a:latin typeface="Adobe Garamond Pro" panose="02020502060506020403"/>
              </a:rPr>
              <a:t>​</a:t>
            </a:r>
          </a:p>
          <a:p>
            <a:pPr marL="342900" indent="-342900" algn="l" rtl="0" fontAlgn="base">
              <a:buFont typeface="Arial" panose="020B0604020202020204" pitchFamily="34" charset="0"/>
              <a:buChar char="•"/>
            </a:pPr>
            <a:r>
              <a:rPr lang="en-US" sz="2200" b="0" i="0" u="none" strike="noStrike" dirty="0">
                <a:solidFill>
                  <a:srgbClr val="000000"/>
                </a:solidFill>
                <a:effectLst/>
                <a:latin typeface="Adobe Garamond Pro" panose="02020502060506020403"/>
              </a:rPr>
              <a:t>Take the information presented back to your own school’s advisory councils.</a:t>
            </a:r>
            <a:r>
              <a:rPr lang="en-US" sz="2200" b="0" i="0" dirty="0">
                <a:solidFill>
                  <a:srgbClr val="000000"/>
                </a:solidFill>
                <a:effectLst/>
                <a:latin typeface="Adobe Garamond Pro" panose="02020502060506020403"/>
              </a:rPr>
              <a:t>​</a:t>
            </a:r>
          </a:p>
          <a:p>
            <a:pPr marL="342900" indent="-342900" algn="l" rtl="0" fontAlgn="base">
              <a:buFont typeface="Arial" panose="020B0604020202020204" pitchFamily="34" charset="0"/>
              <a:buChar char="•"/>
            </a:pPr>
            <a:r>
              <a:rPr lang="en-US" sz="2200" b="0" i="0" u="none" strike="noStrike" dirty="0">
                <a:solidFill>
                  <a:srgbClr val="000000"/>
                </a:solidFill>
                <a:effectLst/>
                <a:latin typeface="Adobe Garamond Pro" panose="02020502060506020403"/>
              </a:rPr>
              <a:t>Be an active member of your school’s advisory council.</a:t>
            </a:r>
            <a:r>
              <a:rPr lang="en-US" sz="2200" b="0" i="0" dirty="0">
                <a:solidFill>
                  <a:srgbClr val="000000"/>
                </a:solidFill>
                <a:effectLst/>
                <a:latin typeface="Adobe Garamond Pro" panose="02020502060506020403"/>
              </a:rPr>
              <a:t>​</a:t>
            </a:r>
          </a:p>
          <a:p>
            <a:pPr marL="342900" indent="-342900" algn="l" rtl="0" fontAlgn="base">
              <a:buFont typeface="Arial" panose="020B0604020202020204" pitchFamily="34" charset="0"/>
              <a:buChar char="•"/>
            </a:pPr>
            <a:r>
              <a:rPr lang="en-US" sz="2200" b="0" i="0" u="none" strike="noStrike" dirty="0">
                <a:solidFill>
                  <a:srgbClr val="000000"/>
                </a:solidFill>
                <a:effectLst/>
                <a:latin typeface="Adobe Garamond Pro" panose="02020502060506020403"/>
              </a:rPr>
              <a:t>Format of the report-out should be determined with your school’s principal.</a:t>
            </a:r>
            <a:r>
              <a:rPr lang="en-US" sz="2200" b="0" i="0" dirty="0">
                <a:solidFill>
                  <a:srgbClr val="000000"/>
                </a:solidFill>
                <a:effectLst/>
                <a:latin typeface="Adobe Garamond Pro" panose="02020502060506020403"/>
              </a:rPr>
              <a:t>​</a:t>
            </a:r>
          </a:p>
          <a:p>
            <a:pPr marL="342900" indent="-342900" algn="l" rtl="0" fontAlgn="base">
              <a:buFont typeface="Arial" panose="020B0604020202020204" pitchFamily="34" charset="0"/>
              <a:buChar char="•"/>
            </a:pPr>
            <a:r>
              <a:rPr lang="en-US" sz="2200" b="0" i="0" u="none" strike="noStrike" dirty="0">
                <a:solidFill>
                  <a:srgbClr val="000000"/>
                </a:solidFill>
                <a:effectLst/>
                <a:latin typeface="Adobe Garamond Pro" panose="02020502060506020403"/>
              </a:rPr>
              <a:t>It is strongly encouraged that you familiarize yourself with the Strategic Plan: PWCS VISION 2025: Launching Thriving Futures. Our meetings will align with the commitments presented within the Strategic Plan. </a:t>
            </a:r>
            <a:endParaRPr lang="en-US" sz="2200" b="0" i="0" dirty="0">
              <a:solidFill>
                <a:srgbClr val="000000"/>
              </a:solidFill>
              <a:effectLst/>
              <a:latin typeface="Adobe Garamond Pro" panose="02020502060506020403"/>
            </a:endParaRPr>
          </a:p>
        </p:txBody>
      </p:sp>
    </p:spTree>
    <p:extLst>
      <p:ext uri="{BB962C8B-B14F-4D97-AF65-F5344CB8AC3E}">
        <p14:creationId xmlns:p14="http://schemas.microsoft.com/office/powerpoint/2010/main" val="1375489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5E1FA90-5503-0547-AF83-F9C014B5E853}"/>
              </a:ext>
            </a:extLst>
          </p:cNvPr>
          <p:cNvSpPr txBox="1"/>
          <p:nvPr/>
        </p:nvSpPr>
        <p:spPr>
          <a:xfrm>
            <a:off x="5492919" y="-369332"/>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Title 2">
            <a:extLst>
              <a:ext uri="{FF2B5EF4-FFF2-40B4-BE49-F238E27FC236}">
                <a16:creationId xmlns:a16="http://schemas.microsoft.com/office/drawing/2014/main" id="{06492F4F-29E5-854E-927E-341952B39E61}"/>
              </a:ext>
            </a:extLst>
          </p:cNvPr>
          <p:cNvSpPr txBox="1">
            <a:spLocks/>
          </p:cNvSpPr>
          <p:nvPr/>
        </p:nvSpPr>
        <p:spPr>
          <a:xfrm>
            <a:off x="2711115" y="846329"/>
            <a:ext cx="9079831" cy="9431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2800" b="1" i="0" u="none" strike="noStrike" dirty="0">
                <a:solidFill>
                  <a:srgbClr val="000000"/>
                </a:solidFill>
                <a:effectLst/>
                <a:latin typeface="Adobe Garamond Pro" panose="02020502060506020403"/>
              </a:rPr>
              <a:t>Voting</a:t>
            </a:r>
            <a:r>
              <a:rPr lang="en-US" sz="1800" b="0" i="0" dirty="0">
                <a:solidFill>
                  <a:srgbClr val="000000"/>
                </a:solidFill>
                <a:effectLst/>
                <a:latin typeface="Times New Roman" panose="02020603050405020304" pitchFamily="18" charset="0"/>
              </a:rPr>
              <a:t>​</a:t>
            </a:r>
            <a:endParaRPr kumimoji="0" lang="en-US" sz="2800" b="1" i="0" u="none" strike="noStrike" kern="1200" cap="none" spc="0" normalizeH="0" baseline="0" noProof="0" dirty="0">
              <a:ln>
                <a:noFill/>
              </a:ln>
              <a:solidFill>
                <a:prstClr val="black"/>
              </a:solidFill>
              <a:effectLst/>
              <a:uLnTx/>
              <a:uFillTx/>
              <a:latin typeface="Adobe Garamond Pro" panose="02020502060506020403"/>
              <a:cs typeface="Futura Medium" panose="020B0602020204020303" pitchFamily="34" charset="-79"/>
            </a:endParaRPr>
          </a:p>
        </p:txBody>
      </p:sp>
      <p:sp>
        <p:nvSpPr>
          <p:cNvPr id="6" name="Title 2">
            <a:extLst>
              <a:ext uri="{FF2B5EF4-FFF2-40B4-BE49-F238E27FC236}">
                <a16:creationId xmlns:a16="http://schemas.microsoft.com/office/drawing/2014/main" id="{E1247890-D777-174E-938A-5EEE53C88FC9}"/>
              </a:ext>
            </a:extLst>
          </p:cNvPr>
          <p:cNvSpPr txBox="1">
            <a:spLocks/>
          </p:cNvSpPr>
          <p:nvPr/>
        </p:nvSpPr>
        <p:spPr>
          <a:xfrm>
            <a:off x="3030500" y="1528986"/>
            <a:ext cx="7598046" cy="512046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rtl="0" fontAlgn="base"/>
            <a:r>
              <a:rPr lang="en-US" sz="2200" b="0" i="0" u="none" strike="noStrike" dirty="0">
                <a:solidFill>
                  <a:srgbClr val="000000"/>
                </a:solidFill>
                <a:effectLst/>
                <a:latin typeface="Adobe Garamond Pro" panose="02020502060506020403"/>
              </a:rPr>
              <a:t>. </a:t>
            </a:r>
            <a:endParaRPr lang="en-US" sz="2200" b="0" i="0" dirty="0">
              <a:solidFill>
                <a:srgbClr val="000000"/>
              </a:solidFill>
              <a:effectLst/>
              <a:latin typeface="Adobe Garamond Pro" panose="02020502060506020403"/>
            </a:endParaRPr>
          </a:p>
          <a:p>
            <a:pPr marL="342900" marR="0" lvl="0" indent="-3429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Adobe Garamond Pro" panose="02020502060506020403" pitchFamily="18" charset="77"/>
              <a:ea typeface="+mj-ea"/>
              <a:cs typeface="Futura Medium" panose="020B0602020204020303" pitchFamily="34" charset="-79"/>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Adobe Garamond Pro" panose="02020502060506020403" pitchFamily="18" charset="77"/>
              <a:ea typeface="+mj-ea"/>
              <a:cs typeface="Futura Medium" panose="020B0602020204020303" pitchFamily="34" charset="-79"/>
            </a:endParaRPr>
          </a:p>
        </p:txBody>
      </p:sp>
      <p:sp>
        <p:nvSpPr>
          <p:cNvPr id="4" name="TextBox 3">
            <a:extLst>
              <a:ext uri="{FF2B5EF4-FFF2-40B4-BE49-F238E27FC236}">
                <a16:creationId xmlns:a16="http://schemas.microsoft.com/office/drawing/2014/main" id="{1C820E11-E0FC-6AE1-5493-8228FBE31C4B}"/>
              </a:ext>
            </a:extLst>
          </p:cNvPr>
          <p:cNvSpPr txBox="1"/>
          <p:nvPr/>
        </p:nvSpPr>
        <p:spPr>
          <a:xfrm>
            <a:off x="3176337" y="2082384"/>
            <a:ext cx="6978316" cy="3139321"/>
          </a:xfrm>
          <a:prstGeom prst="rect">
            <a:avLst/>
          </a:prstGeom>
          <a:noFill/>
        </p:spPr>
        <p:txBody>
          <a:bodyPr wrap="square">
            <a:spAutoFit/>
          </a:bodyPr>
          <a:lstStyle/>
          <a:p>
            <a:pPr marL="342900" indent="-342900" algn="l" rtl="0" fontAlgn="base">
              <a:buFont typeface="Arial" panose="020B0604020202020204" pitchFamily="34" charset="0"/>
              <a:buChar char="•"/>
            </a:pPr>
            <a:r>
              <a:rPr lang="en-US" sz="2200" b="0" i="0" u="none" strike="noStrike" dirty="0">
                <a:solidFill>
                  <a:srgbClr val="000000"/>
                </a:solidFill>
                <a:effectLst/>
                <a:latin typeface="Adobe Garamond Pro" panose="02020502060506020403"/>
              </a:rPr>
              <a:t>When the need arises for a vote, the vote is to reach consensus. Each school has one vote. </a:t>
            </a:r>
            <a:r>
              <a:rPr lang="en-US" sz="2200" b="0" i="0" dirty="0">
                <a:solidFill>
                  <a:srgbClr val="000000"/>
                </a:solidFill>
                <a:effectLst/>
                <a:latin typeface="Adobe Garamond Pro" panose="02020502060506020403"/>
              </a:rPr>
              <a:t>​</a:t>
            </a:r>
          </a:p>
          <a:p>
            <a:pPr marL="342900" indent="-342900" algn="l" rtl="0" fontAlgn="base">
              <a:buFont typeface="Arial" panose="020B0604020202020204" pitchFamily="34" charset="0"/>
              <a:buChar char="•"/>
            </a:pPr>
            <a:r>
              <a:rPr lang="en-US" sz="2200" b="0" i="0" u="none" strike="noStrike" dirty="0">
                <a:solidFill>
                  <a:srgbClr val="000000"/>
                </a:solidFill>
                <a:effectLst/>
                <a:latin typeface="Adobe Garamond Pro" panose="02020502060506020403"/>
              </a:rPr>
              <a:t>It is typically the primary representative who votes, with the alternate voting when the primary representative is not in attendance. </a:t>
            </a:r>
            <a:r>
              <a:rPr lang="en-US" sz="2200" b="0" i="0" dirty="0">
                <a:solidFill>
                  <a:srgbClr val="000000"/>
                </a:solidFill>
                <a:effectLst/>
                <a:latin typeface="Adobe Garamond Pro" panose="02020502060506020403"/>
              </a:rPr>
              <a:t>​</a:t>
            </a:r>
          </a:p>
          <a:p>
            <a:pPr marL="342900" indent="-342900" algn="l" rtl="0" fontAlgn="base">
              <a:buFont typeface="Arial" panose="020B0604020202020204" pitchFamily="34" charset="0"/>
              <a:buChar char="•"/>
            </a:pPr>
            <a:r>
              <a:rPr lang="en-US" sz="2200" b="0" i="0" u="none" strike="noStrike" dirty="0">
                <a:solidFill>
                  <a:srgbClr val="000000"/>
                </a:solidFill>
                <a:effectLst/>
                <a:latin typeface="Adobe Garamond Pro" panose="02020502060506020403"/>
              </a:rPr>
              <a:t>Votes are held to approve the meeting minutes, the Annual Report, and for elections. </a:t>
            </a:r>
            <a:r>
              <a:rPr lang="en-US" sz="2200" b="0" i="0" dirty="0">
                <a:solidFill>
                  <a:srgbClr val="000000"/>
                </a:solidFill>
                <a:effectLst/>
                <a:latin typeface="Adobe Garamond Pro" panose="02020502060506020403"/>
              </a:rPr>
              <a:t>​</a:t>
            </a:r>
          </a:p>
          <a:p>
            <a:pPr marL="342900" indent="-342900" algn="l" rtl="0" fontAlgn="base">
              <a:buFont typeface="Arial" panose="020B0604020202020204" pitchFamily="34" charset="0"/>
              <a:buChar char="•"/>
            </a:pPr>
            <a:r>
              <a:rPr lang="en-US" sz="2200" b="0" i="0" u="none" strike="noStrike" dirty="0">
                <a:solidFill>
                  <a:srgbClr val="000000"/>
                </a:solidFill>
                <a:effectLst/>
                <a:latin typeface="Adobe Garamond Pro" panose="02020502060506020403"/>
              </a:rPr>
              <a:t>Additional votes may also be held throughout the year.  </a:t>
            </a:r>
            <a:r>
              <a:rPr lang="en-US" sz="2200" b="0" i="0" dirty="0">
                <a:solidFill>
                  <a:srgbClr val="000000"/>
                </a:solidFill>
                <a:effectLst/>
                <a:latin typeface="Adobe Garamond Pro" panose="02020502060506020403"/>
              </a:rPr>
              <a:t>​</a:t>
            </a:r>
          </a:p>
          <a:p>
            <a:pPr algn="l" rtl="0" fontAlgn="base">
              <a:buFont typeface="Arial" panose="020B0604020202020204" pitchFamily="34" charset="0"/>
              <a:buChar char="•"/>
            </a:pPr>
            <a:endParaRPr lang="en-US" sz="2200" b="0" i="0" dirty="0">
              <a:solidFill>
                <a:srgbClr val="000000"/>
              </a:solidFill>
              <a:effectLst/>
              <a:latin typeface="Adobe Garamond Pro" panose="02020502060506020403"/>
            </a:endParaRPr>
          </a:p>
        </p:txBody>
      </p:sp>
    </p:spTree>
    <p:extLst>
      <p:ext uri="{BB962C8B-B14F-4D97-AF65-F5344CB8AC3E}">
        <p14:creationId xmlns:p14="http://schemas.microsoft.com/office/powerpoint/2010/main" val="29770084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5E1FA90-5503-0547-AF83-F9C014B5E853}"/>
              </a:ext>
            </a:extLst>
          </p:cNvPr>
          <p:cNvSpPr txBox="1"/>
          <p:nvPr/>
        </p:nvSpPr>
        <p:spPr>
          <a:xfrm>
            <a:off x="5492919" y="-369332"/>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Title 2">
            <a:extLst>
              <a:ext uri="{FF2B5EF4-FFF2-40B4-BE49-F238E27FC236}">
                <a16:creationId xmlns:a16="http://schemas.microsoft.com/office/drawing/2014/main" id="{06492F4F-29E5-854E-927E-341952B39E61}"/>
              </a:ext>
            </a:extLst>
          </p:cNvPr>
          <p:cNvSpPr txBox="1">
            <a:spLocks/>
          </p:cNvSpPr>
          <p:nvPr/>
        </p:nvSpPr>
        <p:spPr>
          <a:xfrm>
            <a:off x="2695074" y="1027493"/>
            <a:ext cx="9079831" cy="9431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2800" b="1" i="0" dirty="0">
                <a:solidFill>
                  <a:srgbClr val="000000"/>
                </a:solidFill>
                <a:effectLst/>
                <a:latin typeface="Adobe Garamond Pro" panose="02020502060506020403"/>
              </a:rPr>
              <a:t>Subcommittees</a:t>
            </a:r>
            <a:endParaRPr kumimoji="0" lang="en-US" sz="2800" b="1" i="0" u="none" strike="noStrike" kern="1200" cap="none" spc="0" normalizeH="0" baseline="0" noProof="0" dirty="0">
              <a:ln>
                <a:noFill/>
              </a:ln>
              <a:solidFill>
                <a:prstClr val="black"/>
              </a:solidFill>
              <a:effectLst/>
              <a:uLnTx/>
              <a:uFillTx/>
              <a:latin typeface="Adobe Garamond Pro" panose="02020502060506020403"/>
              <a:cs typeface="Futura Medium" panose="020B0602020204020303" pitchFamily="34" charset="-79"/>
            </a:endParaRPr>
          </a:p>
        </p:txBody>
      </p:sp>
      <p:sp>
        <p:nvSpPr>
          <p:cNvPr id="6" name="Title 2">
            <a:extLst>
              <a:ext uri="{FF2B5EF4-FFF2-40B4-BE49-F238E27FC236}">
                <a16:creationId xmlns:a16="http://schemas.microsoft.com/office/drawing/2014/main" id="{E1247890-D777-174E-938A-5EEE53C88FC9}"/>
              </a:ext>
            </a:extLst>
          </p:cNvPr>
          <p:cNvSpPr txBox="1">
            <a:spLocks/>
          </p:cNvSpPr>
          <p:nvPr/>
        </p:nvSpPr>
        <p:spPr>
          <a:xfrm>
            <a:off x="3030500" y="1528986"/>
            <a:ext cx="7598046" cy="512046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rtl="0" fontAlgn="base"/>
            <a:r>
              <a:rPr lang="en-US" sz="2200" b="0" i="0" u="none" strike="noStrike" dirty="0">
                <a:solidFill>
                  <a:srgbClr val="000000"/>
                </a:solidFill>
                <a:effectLst/>
                <a:latin typeface="Adobe Garamond Pro" panose="02020502060506020403"/>
              </a:rPr>
              <a:t>. </a:t>
            </a:r>
            <a:endParaRPr lang="en-US" sz="2200" b="0" i="0" dirty="0">
              <a:solidFill>
                <a:srgbClr val="000000"/>
              </a:solidFill>
              <a:effectLst/>
              <a:latin typeface="Adobe Garamond Pro" panose="02020502060506020403"/>
            </a:endParaRPr>
          </a:p>
          <a:p>
            <a:pPr marL="342900" marR="0" lvl="0" indent="-3429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Adobe Garamond Pro" panose="02020502060506020403" pitchFamily="18" charset="77"/>
              <a:ea typeface="+mj-ea"/>
              <a:cs typeface="Futura Medium" panose="020B0602020204020303" pitchFamily="34" charset="-79"/>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Adobe Garamond Pro" panose="02020502060506020403" pitchFamily="18" charset="77"/>
              <a:ea typeface="+mj-ea"/>
              <a:cs typeface="Futura Medium" panose="020B0602020204020303" pitchFamily="34" charset="-79"/>
            </a:endParaRPr>
          </a:p>
        </p:txBody>
      </p:sp>
      <p:sp>
        <p:nvSpPr>
          <p:cNvPr id="4" name="TextBox 3">
            <a:extLst>
              <a:ext uri="{FF2B5EF4-FFF2-40B4-BE49-F238E27FC236}">
                <a16:creationId xmlns:a16="http://schemas.microsoft.com/office/drawing/2014/main" id="{1C820E11-E0FC-6AE1-5493-8228FBE31C4B}"/>
              </a:ext>
            </a:extLst>
          </p:cNvPr>
          <p:cNvSpPr txBox="1"/>
          <p:nvPr/>
        </p:nvSpPr>
        <p:spPr>
          <a:xfrm>
            <a:off x="3340365" y="2412250"/>
            <a:ext cx="6978316" cy="3139321"/>
          </a:xfrm>
          <a:prstGeom prst="rect">
            <a:avLst/>
          </a:prstGeom>
          <a:noFill/>
        </p:spPr>
        <p:txBody>
          <a:bodyPr wrap="square">
            <a:spAutoFit/>
          </a:bodyPr>
          <a:lstStyle/>
          <a:p>
            <a:pPr marL="342900" indent="-342900" algn="l" rtl="0" fontAlgn="base">
              <a:buFont typeface="Arial" panose="020B0604020202020204" pitchFamily="34" charset="0"/>
              <a:buChar char="•"/>
            </a:pPr>
            <a:r>
              <a:rPr lang="en-US" sz="2200" b="0" i="0" u="none" strike="noStrike" dirty="0">
                <a:solidFill>
                  <a:srgbClr val="000000"/>
                </a:solidFill>
                <a:effectLst/>
                <a:latin typeface="Adobe Garamond Pro" panose="02020502060506020403"/>
              </a:rPr>
              <a:t>Subcommittees will be formed throughout the year to conduct additional responsibilities that cannot be performed within a normal meeting. </a:t>
            </a:r>
            <a:r>
              <a:rPr lang="en-US" sz="2200" b="0" i="0" dirty="0">
                <a:solidFill>
                  <a:srgbClr val="000000"/>
                </a:solidFill>
                <a:effectLst/>
                <a:latin typeface="Adobe Garamond Pro" panose="02020502060506020403"/>
              </a:rPr>
              <a:t>​</a:t>
            </a:r>
          </a:p>
          <a:p>
            <a:pPr marL="342900" indent="-342900" algn="l" rtl="0" fontAlgn="base">
              <a:buFont typeface="Arial" panose="020B0604020202020204" pitchFamily="34" charset="0"/>
              <a:buChar char="•"/>
            </a:pPr>
            <a:r>
              <a:rPr lang="en-US" sz="2200" b="0" i="0" u="none" strike="noStrike" dirty="0">
                <a:solidFill>
                  <a:srgbClr val="000000"/>
                </a:solidFill>
                <a:effectLst/>
                <a:latin typeface="Adobe Garamond Pro" panose="02020502060506020403"/>
              </a:rPr>
              <a:t>Examples of such subcommittees are the Annual Report Writing Committee, the Best Practices Conference for Parents Committee, or the Bylaws Review Committee. </a:t>
            </a:r>
            <a:r>
              <a:rPr lang="en-US" sz="2200" b="0" i="0" dirty="0">
                <a:solidFill>
                  <a:srgbClr val="000000"/>
                </a:solidFill>
                <a:effectLst/>
                <a:latin typeface="Adobe Garamond Pro" panose="02020502060506020403"/>
              </a:rPr>
              <a:t>​</a:t>
            </a:r>
          </a:p>
          <a:p>
            <a:pPr marL="342900" indent="-342900" algn="l" rtl="0" fontAlgn="base">
              <a:buFont typeface="Arial" panose="020B0604020202020204" pitchFamily="34" charset="0"/>
              <a:buChar char="•"/>
            </a:pPr>
            <a:r>
              <a:rPr lang="en-US" sz="2200" b="0" i="0" u="none" strike="noStrike" dirty="0">
                <a:solidFill>
                  <a:srgbClr val="000000"/>
                </a:solidFill>
                <a:effectLst/>
                <a:latin typeface="Adobe Garamond Pro" panose="02020502060506020403"/>
              </a:rPr>
              <a:t>These subcommittees are voluntary and typically only meet in person once or twice.  </a:t>
            </a:r>
            <a:endParaRPr lang="en-US" sz="2200" b="0" i="0" dirty="0">
              <a:solidFill>
                <a:srgbClr val="000000"/>
              </a:solidFill>
              <a:effectLst/>
              <a:latin typeface="Adobe Garamond Pro" panose="02020502060506020403"/>
            </a:endParaRPr>
          </a:p>
          <a:p>
            <a:pPr algn="l" rtl="0" fontAlgn="base"/>
            <a:endParaRPr lang="en-US" sz="2200" b="0" i="0" dirty="0">
              <a:solidFill>
                <a:srgbClr val="000000"/>
              </a:solidFill>
              <a:effectLst/>
              <a:latin typeface="Adobe Garamond Pro" panose="02020502060506020403"/>
            </a:endParaRPr>
          </a:p>
        </p:txBody>
      </p:sp>
    </p:spTree>
    <p:extLst>
      <p:ext uri="{BB962C8B-B14F-4D97-AF65-F5344CB8AC3E}">
        <p14:creationId xmlns:p14="http://schemas.microsoft.com/office/powerpoint/2010/main" val="28627616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5E1FA90-5503-0547-AF83-F9C014B5E853}"/>
              </a:ext>
            </a:extLst>
          </p:cNvPr>
          <p:cNvSpPr txBox="1"/>
          <p:nvPr/>
        </p:nvSpPr>
        <p:spPr>
          <a:xfrm>
            <a:off x="5492919" y="-369332"/>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Title 2">
            <a:extLst>
              <a:ext uri="{FF2B5EF4-FFF2-40B4-BE49-F238E27FC236}">
                <a16:creationId xmlns:a16="http://schemas.microsoft.com/office/drawing/2014/main" id="{06492F4F-29E5-854E-927E-341952B39E61}"/>
              </a:ext>
            </a:extLst>
          </p:cNvPr>
          <p:cNvSpPr txBox="1">
            <a:spLocks/>
          </p:cNvSpPr>
          <p:nvPr/>
        </p:nvSpPr>
        <p:spPr>
          <a:xfrm>
            <a:off x="2630905" y="585861"/>
            <a:ext cx="9079831" cy="9431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2800" b="1" i="0" u="none" strike="noStrike" dirty="0">
                <a:solidFill>
                  <a:srgbClr val="000000"/>
                </a:solidFill>
                <a:effectLst/>
                <a:latin typeface="Adobe Garamond Pro" panose="02020502060506020403"/>
              </a:rPr>
              <a:t>Annual Report</a:t>
            </a:r>
            <a:r>
              <a:rPr lang="en-US" sz="1800" b="0" i="0" dirty="0">
                <a:solidFill>
                  <a:srgbClr val="000000"/>
                </a:solidFill>
                <a:effectLst/>
                <a:latin typeface="Times New Roman" panose="02020603050405020304" pitchFamily="18" charset="0"/>
              </a:rPr>
              <a:t>​</a:t>
            </a:r>
            <a:endParaRPr kumimoji="0" lang="en-US" sz="2800" b="1" i="0" u="none" strike="noStrike" kern="1200" cap="none" spc="0" normalizeH="0" baseline="0" noProof="0" dirty="0">
              <a:ln>
                <a:noFill/>
              </a:ln>
              <a:solidFill>
                <a:prstClr val="black"/>
              </a:solidFill>
              <a:effectLst/>
              <a:uLnTx/>
              <a:uFillTx/>
              <a:latin typeface="Adobe Garamond Pro" panose="02020502060506020403"/>
              <a:cs typeface="Futura Medium" panose="020B0602020204020303" pitchFamily="34" charset="-79"/>
            </a:endParaRPr>
          </a:p>
        </p:txBody>
      </p:sp>
      <p:sp>
        <p:nvSpPr>
          <p:cNvPr id="6" name="Title 2">
            <a:extLst>
              <a:ext uri="{FF2B5EF4-FFF2-40B4-BE49-F238E27FC236}">
                <a16:creationId xmlns:a16="http://schemas.microsoft.com/office/drawing/2014/main" id="{E1247890-D777-174E-938A-5EEE53C88FC9}"/>
              </a:ext>
            </a:extLst>
          </p:cNvPr>
          <p:cNvSpPr txBox="1">
            <a:spLocks/>
          </p:cNvSpPr>
          <p:nvPr/>
        </p:nvSpPr>
        <p:spPr>
          <a:xfrm>
            <a:off x="3030500" y="1528986"/>
            <a:ext cx="7598046" cy="512046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rtl="0" fontAlgn="base"/>
            <a:r>
              <a:rPr lang="en-US" sz="2200" b="0" i="0" u="none" strike="noStrike" dirty="0">
                <a:solidFill>
                  <a:srgbClr val="000000"/>
                </a:solidFill>
                <a:effectLst/>
                <a:latin typeface="Adobe Garamond Pro" panose="02020502060506020403"/>
              </a:rPr>
              <a:t>. </a:t>
            </a:r>
            <a:endParaRPr lang="en-US" sz="2200" b="0" i="0" dirty="0">
              <a:solidFill>
                <a:srgbClr val="000000"/>
              </a:solidFill>
              <a:effectLst/>
              <a:latin typeface="Adobe Garamond Pro" panose="02020502060506020403"/>
            </a:endParaRPr>
          </a:p>
          <a:p>
            <a:pPr marL="342900" marR="0" lvl="0" indent="-3429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Adobe Garamond Pro" panose="02020502060506020403" pitchFamily="18" charset="77"/>
              <a:ea typeface="+mj-ea"/>
              <a:cs typeface="Futura Medium" panose="020B0602020204020303" pitchFamily="34" charset="-79"/>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Adobe Garamond Pro" panose="02020502060506020403" pitchFamily="18" charset="77"/>
              <a:ea typeface="+mj-ea"/>
              <a:cs typeface="Futura Medium" panose="020B0602020204020303" pitchFamily="34" charset="-79"/>
            </a:endParaRPr>
          </a:p>
        </p:txBody>
      </p:sp>
      <p:sp>
        <p:nvSpPr>
          <p:cNvPr id="4" name="TextBox 3">
            <a:extLst>
              <a:ext uri="{FF2B5EF4-FFF2-40B4-BE49-F238E27FC236}">
                <a16:creationId xmlns:a16="http://schemas.microsoft.com/office/drawing/2014/main" id="{1C820E11-E0FC-6AE1-5493-8228FBE31C4B}"/>
              </a:ext>
            </a:extLst>
          </p:cNvPr>
          <p:cNvSpPr txBox="1"/>
          <p:nvPr/>
        </p:nvSpPr>
        <p:spPr>
          <a:xfrm>
            <a:off x="3144252" y="1348151"/>
            <a:ext cx="6978316" cy="5170646"/>
          </a:xfrm>
          <a:prstGeom prst="rect">
            <a:avLst/>
          </a:prstGeom>
          <a:noFill/>
        </p:spPr>
        <p:txBody>
          <a:bodyPr wrap="square">
            <a:spAutoFit/>
          </a:bodyPr>
          <a:lstStyle/>
          <a:p>
            <a:pPr marL="342900" indent="-342900" algn="l" rtl="0" fontAlgn="base">
              <a:buFont typeface="Arial" panose="020B0604020202020204" pitchFamily="34" charset="0"/>
              <a:buChar char="•"/>
            </a:pPr>
            <a:r>
              <a:rPr lang="en-US" sz="2200" b="0" i="0" u="none" strike="noStrike" dirty="0">
                <a:solidFill>
                  <a:srgbClr val="000000"/>
                </a:solidFill>
                <a:effectLst/>
                <a:latin typeface="Adobe Garamond Pro" panose="02020502060506020403"/>
              </a:rPr>
              <a:t>At the end of each academic year, the Council formulates an Annual Report that is presented to the Superintendent. </a:t>
            </a:r>
            <a:r>
              <a:rPr lang="en-US" sz="2200" b="0" i="0" dirty="0">
                <a:solidFill>
                  <a:srgbClr val="000000"/>
                </a:solidFill>
                <a:effectLst/>
                <a:latin typeface="Adobe Garamond Pro" panose="02020502060506020403"/>
              </a:rPr>
              <a:t>​</a:t>
            </a:r>
          </a:p>
          <a:p>
            <a:pPr marL="342900" indent="-342900" algn="l" rtl="0" fontAlgn="base">
              <a:buFont typeface="Arial" panose="020B0604020202020204" pitchFamily="34" charset="0"/>
              <a:buChar char="•"/>
            </a:pPr>
            <a:r>
              <a:rPr lang="en-US" sz="2200" b="0" i="0" u="none" strike="noStrike" dirty="0">
                <a:solidFill>
                  <a:srgbClr val="000000"/>
                </a:solidFill>
                <a:effectLst/>
                <a:latin typeface="Adobe Garamond Pro" panose="02020502060506020403"/>
              </a:rPr>
              <a:t>Items for the report have traditionally been taken from the topics covered by the Council throughout the current academic year. </a:t>
            </a:r>
            <a:r>
              <a:rPr lang="en-US" sz="2200" b="0" i="0" dirty="0">
                <a:solidFill>
                  <a:srgbClr val="000000"/>
                </a:solidFill>
                <a:effectLst/>
                <a:latin typeface="Adobe Garamond Pro" panose="02020502060506020403"/>
              </a:rPr>
              <a:t>​</a:t>
            </a:r>
          </a:p>
          <a:p>
            <a:pPr marL="342900" indent="-342900" algn="l" rtl="0" fontAlgn="base">
              <a:buFont typeface="Arial" panose="020B0604020202020204" pitchFamily="34" charset="0"/>
              <a:buChar char="•"/>
            </a:pPr>
            <a:r>
              <a:rPr lang="en-US" sz="2200" b="0" i="0" u="none" strike="noStrike" dirty="0">
                <a:solidFill>
                  <a:srgbClr val="000000"/>
                </a:solidFill>
                <a:effectLst/>
                <a:latin typeface="Adobe Garamond Pro" panose="02020502060506020403"/>
              </a:rPr>
              <a:t>Additional questions/concerns are identified by the representatives in relation to those topics. </a:t>
            </a:r>
            <a:r>
              <a:rPr lang="en-US" sz="2200" b="0" i="0" dirty="0">
                <a:solidFill>
                  <a:srgbClr val="000000"/>
                </a:solidFill>
                <a:effectLst/>
                <a:latin typeface="Adobe Garamond Pro" panose="02020502060506020403"/>
              </a:rPr>
              <a:t>​</a:t>
            </a:r>
          </a:p>
          <a:p>
            <a:pPr marL="342900" indent="-342900" algn="l" rtl="0" fontAlgn="base">
              <a:buFont typeface="Arial" panose="020B0604020202020204" pitchFamily="34" charset="0"/>
              <a:buChar char="•"/>
            </a:pPr>
            <a:r>
              <a:rPr lang="en-US" sz="2200" b="0" i="0" u="none" strike="noStrike" dirty="0">
                <a:solidFill>
                  <a:srgbClr val="000000"/>
                </a:solidFill>
                <a:effectLst/>
                <a:latin typeface="Adobe Garamond Pro" panose="02020502060506020403"/>
              </a:rPr>
              <a:t>Areas of commendation throughout the Division are also identified. </a:t>
            </a:r>
            <a:r>
              <a:rPr lang="en-US" sz="2200" b="0" i="0" dirty="0">
                <a:solidFill>
                  <a:srgbClr val="000000"/>
                </a:solidFill>
                <a:effectLst/>
                <a:latin typeface="Adobe Garamond Pro" panose="02020502060506020403"/>
              </a:rPr>
              <a:t>​</a:t>
            </a:r>
          </a:p>
          <a:p>
            <a:pPr marL="342900" indent="-342900" algn="l" rtl="0" fontAlgn="base">
              <a:buFont typeface="Arial" panose="020B0604020202020204" pitchFamily="34" charset="0"/>
              <a:buChar char="•"/>
            </a:pPr>
            <a:r>
              <a:rPr lang="en-US" sz="2200" b="0" i="0" u="none" strike="noStrike" dirty="0">
                <a:solidFill>
                  <a:srgbClr val="000000"/>
                </a:solidFill>
                <a:effectLst/>
                <a:latin typeface="Adobe Garamond Pro" panose="02020502060506020403"/>
              </a:rPr>
              <a:t>A list of possible new topics is also identified that will be used to guide the agenda for the following year. </a:t>
            </a:r>
            <a:r>
              <a:rPr lang="en-US" sz="2200" b="0" i="0" dirty="0">
                <a:solidFill>
                  <a:srgbClr val="000000"/>
                </a:solidFill>
                <a:effectLst/>
                <a:latin typeface="Adobe Garamond Pro" panose="02020502060506020403"/>
              </a:rPr>
              <a:t>​</a:t>
            </a:r>
          </a:p>
          <a:p>
            <a:pPr marL="342900" indent="-342900" algn="l" rtl="0" fontAlgn="base">
              <a:buFont typeface="Arial" panose="020B0604020202020204" pitchFamily="34" charset="0"/>
              <a:buChar char="•"/>
            </a:pPr>
            <a:r>
              <a:rPr lang="en-US" sz="2200" b="0" i="0" u="none" strike="noStrike" dirty="0">
                <a:solidFill>
                  <a:srgbClr val="000000"/>
                </a:solidFill>
                <a:effectLst/>
                <a:latin typeface="Adobe Garamond Pro" panose="02020502060506020403"/>
              </a:rPr>
              <a:t>A writing committee meets to discuss the topics identified by the entire Council. </a:t>
            </a:r>
            <a:r>
              <a:rPr lang="en-US" sz="2200" b="0" i="0" dirty="0">
                <a:solidFill>
                  <a:srgbClr val="000000"/>
                </a:solidFill>
                <a:effectLst/>
                <a:latin typeface="Adobe Garamond Pro" panose="02020502060506020403"/>
              </a:rPr>
              <a:t>​</a:t>
            </a:r>
          </a:p>
          <a:p>
            <a:pPr marL="342900" indent="-342900" algn="l" rtl="0" fontAlgn="base">
              <a:buFont typeface="Arial" panose="020B0604020202020204" pitchFamily="34" charset="0"/>
              <a:buChar char="•"/>
            </a:pPr>
            <a:r>
              <a:rPr lang="en-US" sz="2200" b="0" i="0" u="none" strike="noStrike" dirty="0">
                <a:solidFill>
                  <a:srgbClr val="000000"/>
                </a:solidFill>
                <a:effectLst/>
                <a:latin typeface="Adobe Garamond Pro" panose="02020502060506020403"/>
              </a:rPr>
              <a:t>A draft report is generated and presented to the whole Council for approval. </a:t>
            </a:r>
            <a:endParaRPr lang="en-US" sz="2200" b="0" i="0" dirty="0">
              <a:solidFill>
                <a:srgbClr val="000000"/>
              </a:solidFill>
              <a:effectLst/>
              <a:latin typeface="Adobe Garamond Pro" panose="02020502060506020403"/>
            </a:endParaRPr>
          </a:p>
        </p:txBody>
      </p:sp>
    </p:spTree>
    <p:extLst>
      <p:ext uri="{BB962C8B-B14F-4D97-AF65-F5344CB8AC3E}">
        <p14:creationId xmlns:p14="http://schemas.microsoft.com/office/powerpoint/2010/main" val="34350978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5E1FA90-5503-0547-AF83-F9C014B5E853}"/>
              </a:ext>
            </a:extLst>
          </p:cNvPr>
          <p:cNvSpPr txBox="1"/>
          <p:nvPr/>
        </p:nvSpPr>
        <p:spPr>
          <a:xfrm>
            <a:off x="5492919" y="-369332"/>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Title 2">
            <a:extLst>
              <a:ext uri="{FF2B5EF4-FFF2-40B4-BE49-F238E27FC236}">
                <a16:creationId xmlns:a16="http://schemas.microsoft.com/office/drawing/2014/main" id="{06492F4F-29E5-854E-927E-341952B39E61}"/>
              </a:ext>
            </a:extLst>
          </p:cNvPr>
          <p:cNvSpPr txBox="1">
            <a:spLocks/>
          </p:cNvSpPr>
          <p:nvPr/>
        </p:nvSpPr>
        <p:spPr>
          <a:xfrm>
            <a:off x="2759242" y="1060644"/>
            <a:ext cx="9079831" cy="9431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2800" b="1" i="0" u="none" strike="noStrike" dirty="0">
                <a:solidFill>
                  <a:srgbClr val="000000"/>
                </a:solidFill>
                <a:effectLst/>
                <a:latin typeface="Adobe Garamond Pro" panose="02020502060506020403"/>
              </a:rPr>
              <a:t>Best Practices Conference for Parents</a:t>
            </a:r>
            <a:r>
              <a:rPr lang="en-US" sz="1800" b="1" i="0" dirty="0">
                <a:solidFill>
                  <a:srgbClr val="000000"/>
                </a:solidFill>
                <a:effectLst/>
                <a:latin typeface="Times New Roman" panose="02020603050405020304" pitchFamily="18" charset="0"/>
              </a:rPr>
              <a:t>​</a:t>
            </a:r>
            <a:endParaRPr kumimoji="0" lang="en-US" sz="2800" b="1" i="0" u="none" strike="noStrike" kern="1200" cap="none" spc="0" normalizeH="0" baseline="0" noProof="0" dirty="0">
              <a:ln>
                <a:noFill/>
              </a:ln>
              <a:solidFill>
                <a:prstClr val="black"/>
              </a:solidFill>
              <a:effectLst/>
              <a:uLnTx/>
              <a:uFillTx/>
              <a:latin typeface="Adobe Garamond Pro" panose="02020502060506020403"/>
              <a:cs typeface="Futura Medium" panose="020B0602020204020303" pitchFamily="34" charset="-79"/>
            </a:endParaRPr>
          </a:p>
        </p:txBody>
      </p:sp>
      <p:sp>
        <p:nvSpPr>
          <p:cNvPr id="6" name="Title 2">
            <a:extLst>
              <a:ext uri="{FF2B5EF4-FFF2-40B4-BE49-F238E27FC236}">
                <a16:creationId xmlns:a16="http://schemas.microsoft.com/office/drawing/2014/main" id="{E1247890-D777-174E-938A-5EEE53C88FC9}"/>
              </a:ext>
            </a:extLst>
          </p:cNvPr>
          <p:cNvSpPr txBox="1">
            <a:spLocks/>
          </p:cNvSpPr>
          <p:nvPr/>
        </p:nvSpPr>
        <p:spPr>
          <a:xfrm>
            <a:off x="3030500" y="1528986"/>
            <a:ext cx="7598046" cy="512046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rtl="0" fontAlgn="base"/>
            <a:r>
              <a:rPr lang="en-US" sz="2200" b="0" i="0" u="none" strike="noStrike" dirty="0">
                <a:solidFill>
                  <a:srgbClr val="000000"/>
                </a:solidFill>
                <a:effectLst/>
                <a:latin typeface="Adobe Garamond Pro" panose="02020502060506020403"/>
              </a:rPr>
              <a:t>. </a:t>
            </a:r>
            <a:endParaRPr lang="en-US" sz="2200" b="0" i="0" dirty="0">
              <a:solidFill>
                <a:srgbClr val="000000"/>
              </a:solidFill>
              <a:effectLst/>
              <a:latin typeface="Adobe Garamond Pro" panose="02020502060506020403"/>
            </a:endParaRPr>
          </a:p>
          <a:p>
            <a:pPr marL="342900" marR="0" lvl="0" indent="-3429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Adobe Garamond Pro" panose="02020502060506020403" pitchFamily="18" charset="77"/>
              <a:ea typeface="+mj-ea"/>
              <a:cs typeface="Futura Medium" panose="020B0602020204020303" pitchFamily="34" charset="-79"/>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Adobe Garamond Pro" panose="02020502060506020403" pitchFamily="18" charset="77"/>
              <a:ea typeface="+mj-ea"/>
              <a:cs typeface="Futura Medium" panose="020B0602020204020303" pitchFamily="34" charset="-79"/>
            </a:endParaRPr>
          </a:p>
        </p:txBody>
      </p:sp>
      <p:sp>
        <p:nvSpPr>
          <p:cNvPr id="4" name="TextBox 3">
            <a:extLst>
              <a:ext uri="{FF2B5EF4-FFF2-40B4-BE49-F238E27FC236}">
                <a16:creationId xmlns:a16="http://schemas.microsoft.com/office/drawing/2014/main" id="{1C820E11-E0FC-6AE1-5493-8228FBE31C4B}"/>
              </a:ext>
            </a:extLst>
          </p:cNvPr>
          <p:cNvSpPr txBox="1"/>
          <p:nvPr/>
        </p:nvSpPr>
        <p:spPr>
          <a:xfrm>
            <a:off x="3500786" y="2687455"/>
            <a:ext cx="6978316" cy="2462213"/>
          </a:xfrm>
          <a:prstGeom prst="rect">
            <a:avLst/>
          </a:prstGeom>
          <a:noFill/>
        </p:spPr>
        <p:txBody>
          <a:bodyPr wrap="square" lIns="91440" tIns="45720" rIns="91440" bIns="45720" anchor="t">
            <a:spAutoFit/>
          </a:bodyPr>
          <a:lstStyle/>
          <a:p>
            <a:pPr fontAlgn="base"/>
            <a:r>
              <a:rPr lang="en-US" sz="2200" b="0" i="0" u="none" strike="noStrike" dirty="0">
                <a:solidFill>
                  <a:srgbClr val="000000"/>
                </a:solidFill>
                <a:effectLst/>
                <a:latin typeface="Adobe Garamond Pro" panose="02020502060506020403"/>
              </a:rPr>
              <a:t>In past years,  the Council has sponsored a Best Practices Conference for Parents. Representatives from each school’s Advisory Council and PTO/PTA/PTSO/</a:t>
            </a:r>
            <a:r>
              <a:rPr lang="en-US" sz="2200" b="0" i="0" u="none" strike="noStrike" dirty="0" err="1">
                <a:solidFill>
                  <a:srgbClr val="000000"/>
                </a:solidFill>
                <a:effectLst/>
                <a:latin typeface="Adobe Garamond Pro" panose="02020502060506020403"/>
              </a:rPr>
              <a:t>etc</a:t>
            </a:r>
            <a:r>
              <a:rPr lang="en-US" sz="2200" b="0" i="0" u="none" strike="noStrike" dirty="0">
                <a:solidFill>
                  <a:srgbClr val="000000"/>
                </a:solidFill>
                <a:effectLst/>
                <a:latin typeface="Adobe Garamond Pro" panose="02020502060506020403"/>
              </a:rPr>
              <a:t> are invited to this conference to share the good things that are going on throughout the Division.  We are working to update the format of this Conference.</a:t>
            </a:r>
            <a:r>
              <a:rPr lang="en-US" sz="2200" dirty="0">
                <a:solidFill>
                  <a:srgbClr val="000000"/>
                </a:solidFill>
                <a:latin typeface="Adobe Garamond Pro" panose="02020502060506020403"/>
              </a:rPr>
              <a:t>  If you are interested in assisting with this project, please let me know. </a:t>
            </a:r>
            <a:r>
              <a:rPr lang="en-US" sz="2200" b="0" i="0" u="none" strike="noStrike" dirty="0">
                <a:solidFill>
                  <a:srgbClr val="000000"/>
                </a:solidFill>
                <a:effectLst/>
                <a:latin typeface="Adobe Garamond Pro" panose="02020502060506020403"/>
              </a:rPr>
              <a:t> </a:t>
            </a:r>
            <a:endParaRPr lang="en-US" sz="2200" b="0" i="0" dirty="0">
              <a:solidFill>
                <a:srgbClr val="000000"/>
              </a:solidFill>
              <a:effectLst/>
              <a:latin typeface="Adobe Garamond Pro" panose="02020502060506020403"/>
            </a:endParaRPr>
          </a:p>
        </p:txBody>
      </p:sp>
    </p:spTree>
    <p:extLst>
      <p:ext uri="{BB962C8B-B14F-4D97-AF65-F5344CB8AC3E}">
        <p14:creationId xmlns:p14="http://schemas.microsoft.com/office/powerpoint/2010/main" val="16230350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5E1FA90-5503-0547-AF83-F9C014B5E853}"/>
              </a:ext>
            </a:extLst>
          </p:cNvPr>
          <p:cNvSpPr txBox="1"/>
          <p:nvPr/>
        </p:nvSpPr>
        <p:spPr>
          <a:xfrm>
            <a:off x="5492919" y="-369332"/>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Title 2">
            <a:extLst>
              <a:ext uri="{FF2B5EF4-FFF2-40B4-BE49-F238E27FC236}">
                <a16:creationId xmlns:a16="http://schemas.microsoft.com/office/drawing/2014/main" id="{06492F4F-29E5-854E-927E-341952B39E61}"/>
              </a:ext>
            </a:extLst>
          </p:cNvPr>
          <p:cNvSpPr txBox="1">
            <a:spLocks/>
          </p:cNvSpPr>
          <p:nvPr/>
        </p:nvSpPr>
        <p:spPr>
          <a:xfrm>
            <a:off x="2711116" y="984727"/>
            <a:ext cx="9079831" cy="9431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2800" b="1" i="0" u="none" strike="noStrike" dirty="0">
                <a:solidFill>
                  <a:srgbClr val="000000"/>
                </a:solidFill>
                <a:effectLst/>
                <a:latin typeface="Adobe Garamond Pro" panose="02020502060506020403"/>
              </a:rPr>
              <a:t>Elections</a:t>
            </a:r>
            <a:r>
              <a:rPr lang="en-US" sz="1800" b="0" i="0" dirty="0">
                <a:solidFill>
                  <a:srgbClr val="000000"/>
                </a:solidFill>
                <a:effectLst/>
                <a:latin typeface="Times New Roman" panose="02020603050405020304" pitchFamily="18" charset="0"/>
              </a:rPr>
              <a:t>​</a:t>
            </a:r>
            <a:endParaRPr kumimoji="0" lang="en-US" sz="2800" b="1" i="0" u="none" strike="noStrike" kern="1200" cap="none" spc="0" normalizeH="0" baseline="0" noProof="0" dirty="0">
              <a:ln>
                <a:noFill/>
              </a:ln>
              <a:solidFill>
                <a:prstClr val="black"/>
              </a:solidFill>
              <a:effectLst/>
              <a:uLnTx/>
              <a:uFillTx/>
              <a:latin typeface="Adobe Garamond Pro" panose="02020502060506020403"/>
              <a:cs typeface="Futura Medium" panose="020B0602020204020303" pitchFamily="34" charset="-79"/>
            </a:endParaRPr>
          </a:p>
        </p:txBody>
      </p:sp>
      <p:sp>
        <p:nvSpPr>
          <p:cNvPr id="6" name="Title 2">
            <a:extLst>
              <a:ext uri="{FF2B5EF4-FFF2-40B4-BE49-F238E27FC236}">
                <a16:creationId xmlns:a16="http://schemas.microsoft.com/office/drawing/2014/main" id="{E1247890-D777-174E-938A-5EEE53C88FC9}"/>
              </a:ext>
            </a:extLst>
          </p:cNvPr>
          <p:cNvSpPr txBox="1">
            <a:spLocks/>
          </p:cNvSpPr>
          <p:nvPr/>
        </p:nvSpPr>
        <p:spPr>
          <a:xfrm>
            <a:off x="3030500" y="1528986"/>
            <a:ext cx="7598046" cy="512046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rtl="0" fontAlgn="base"/>
            <a:r>
              <a:rPr lang="en-US" sz="2200" b="0" i="0" u="none" strike="noStrike" dirty="0">
                <a:solidFill>
                  <a:srgbClr val="000000"/>
                </a:solidFill>
                <a:effectLst/>
                <a:latin typeface="Adobe Garamond Pro" panose="02020502060506020403"/>
              </a:rPr>
              <a:t>. </a:t>
            </a:r>
            <a:endParaRPr lang="en-US" sz="2200" b="0" i="0" dirty="0">
              <a:solidFill>
                <a:srgbClr val="000000"/>
              </a:solidFill>
              <a:effectLst/>
              <a:latin typeface="Adobe Garamond Pro" panose="02020502060506020403"/>
            </a:endParaRPr>
          </a:p>
          <a:p>
            <a:pPr marL="342900" marR="0" lvl="0" indent="-3429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Adobe Garamond Pro" panose="02020502060506020403" pitchFamily="18" charset="77"/>
              <a:ea typeface="+mj-ea"/>
              <a:cs typeface="Futura Medium" panose="020B0602020204020303" pitchFamily="34" charset="-79"/>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Adobe Garamond Pro" panose="02020502060506020403" pitchFamily="18" charset="77"/>
              <a:ea typeface="+mj-ea"/>
              <a:cs typeface="Futura Medium" panose="020B0602020204020303" pitchFamily="34" charset="-79"/>
            </a:endParaRPr>
          </a:p>
        </p:txBody>
      </p:sp>
      <p:sp>
        <p:nvSpPr>
          <p:cNvPr id="4" name="TextBox 3">
            <a:extLst>
              <a:ext uri="{FF2B5EF4-FFF2-40B4-BE49-F238E27FC236}">
                <a16:creationId xmlns:a16="http://schemas.microsoft.com/office/drawing/2014/main" id="{1C820E11-E0FC-6AE1-5493-8228FBE31C4B}"/>
              </a:ext>
            </a:extLst>
          </p:cNvPr>
          <p:cNvSpPr txBox="1"/>
          <p:nvPr/>
        </p:nvSpPr>
        <p:spPr>
          <a:xfrm>
            <a:off x="3340365" y="2326719"/>
            <a:ext cx="6978316" cy="2800767"/>
          </a:xfrm>
          <a:prstGeom prst="rect">
            <a:avLst/>
          </a:prstGeom>
          <a:noFill/>
        </p:spPr>
        <p:txBody>
          <a:bodyPr wrap="square">
            <a:spAutoFit/>
          </a:bodyPr>
          <a:lstStyle/>
          <a:p>
            <a:pPr marL="342900" indent="-342900" algn="l" rtl="0" fontAlgn="base">
              <a:buFont typeface="Arial" panose="020B0604020202020204" pitchFamily="34" charset="0"/>
              <a:buChar char="•"/>
            </a:pPr>
            <a:r>
              <a:rPr lang="en-US" sz="2200" b="0" i="0" u="none" strike="noStrike" dirty="0">
                <a:solidFill>
                  <a:srgbClr val="000000"/>
                </a:solidFill>
                <a:effectLst/>
                <a:latin typeface="Adobe Garamond Pro" panose="02020502060506020403"/>
              </a:rPr>
              <a:t>During the final meeting of the year, elections are held for officers for the following year. </a:t>
            </a:r>
            <a:r>
              <a:rPr lang="en-US" sz="2200" b="0" i="0" dirty="0">
                <a:solidFill>
                  <a:srgbClr val="000000"/>
                </a:solidFill>
                <a:effectLst/>
                <a:latin typeface="Adobe Garamond Pro" panose="02020502060506020403"/>
              </a:rPr>
              <a:t>​</a:t>
            </a:r>
          </a:p>
          <a:p>
            <a:pPr marL="342900" indent="-342900" algn="l" rtl="0" fontAlgn="base">
              <a:buFont typeface="Arial" panose="020B0604020202020204" pitchFamily="34" charset="0"/>
              <a:buChar char="•"/>
            </a:pPr>
            <a:r>
              <a:rPr lang="en-US" sz="2200" b="0" i="0" u="none" strike="noStrike" dirty="0">
                <a:solidFill>
                  <a:srgbClr val="000000"/>
                </a:solidFill>
                <a:effectLst/>
                <a:latin typeface="Adobe Garamond Pro" panose="02020502060506020403"/>
              </a:rPr>
              <a:t>Any interested member of the council may run for election. </a:t>
            </a:r>
            <a:r>
              <a:rPr lang="en-US" sz="2200" b="0" i="0" dirty="0">
                <a:solidFill>
                  <a:srgbClr val="000000"/>
                </a:solidFill>
                <a:effectLst/>
                <a:latin typeface="Adobe Garamond Pro" panose="02020502060506020403"/>
              </a:rPr>
              <a:t>​</a:t>
            </a:r>
          </a:p>
          <a:p>
            <a:pPr marL="342900" indent="-342900" algn="l" rtl="0" fontAlgn="base">
              <a:buFont typeface="Arial" panose="020B0604020202020204" pitchFamily="34" charset="0"/>
              <a:buChar char="•"/>
            </a:pPr>
            <a:r>
              <a:rPr lang="en-US" sz="2200" b="0" i="0" u="none" strike="noStrike" dirty="0">
                <a:solidFill>
                  <a:srgbClr val="000000"/>
                </a:solidFill>
                <a:effectLst/>
                <a:latin typeface="Adobe Garamond Pro" panose="02020502060506020403"/>
              </a:rPr>
              <a:t>A candidate must have a student at the level they wish to represent. </a:t>
            </a:r>
            <a:r>
              <a:rPr lang="en-US" sz="2200" b="0" i="0" dirty="0">
                <a:solidFill>
                  <a:srgbClr val="000000"/>
                </a:solidFill>
                <a:effectLst/>
                <a:latin typeface="Adobe Garamond Pro" panose="02020502060506020403"/>
              </a:rPr>
              <a:t>​</a:t>
            </a:r>
          </a:p>
          <a:p>
            <a:pPr marL="342900" indent="-342900" algn="l" rtl="0" fontAlgn="base">
              <a:buFont typeface="Arial" panose="020B0604020202020204" pitchFamily="34" charset="0"/>
              <a:buChar char="•"/>
            </a:pPr>
            <a:r>
              <a:rPr lang="en-US" sz="2200" b="0" i="0" u="none" strike="noStrike" dirty="0">
                <a:solidFill>
                  <a:srgbClr val="000000"/>
                </a:solidFill>
                <a:effectLst/>
                <a:latin typeface="Adobe Garamond Pro" panose="02020502060506020403"/>
              </a:rPr>
              <a:t>Chair and Secretary must have a student in PWCS and each Vice Chair must have a student at that level. </a:t>
            </a:r>
            <a:endParaRPr lang="en-US" sz="2200" b="0" i="0" dirty="0">
              <a:solidFill>
                <a:srgbClr val="000000"/>
              </a:solidFill>
              <a:effectLst/>
              <a:latin typeface="Adobe Garamond Pro" panose="02020502060506020403"/>
            </a:endParaRPr>
          </a:p>
        </p:txBody>
      </p:sp>
    </p:spTree>
    <p:extLst>
      <p:ext uri="{BB962C8B-B14F-4D97-AF65-F5344CB8AC3E}">
        <p14:creationId xmlns:p14="http://schemas.microsoft.com/office/powerpoint/2010/main" val="33042620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5E1FA90-5503-0547-AF83-F9C014B5E853}"/>
              </a:ext>
            </a:extLst>
          </p:cNvPr>
          <p:cNvSpPr txBox="1"/>
          <p:nvPr/>
        </p:nvSpPr>
        <p:spPr>
          <a:xfrm>
            <a:off x="5492919" y="-369332"/>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Title 2">
            <a:extLst>
              <a:ext uri="{FF2B5EF4-FFF2-40B4-BE49-F238E27FC236}">
                <a16:creationId xmlns:a16="http://schemas.microsoft.com/office/drawing/2014/main" id="{06492F4F-29E5-854E-927E-341952B39E61}"/>
              </a:ext>
            </a:extLst>
          </p:cNvPr>
          <p:cNvSpPr txBox="1">
            <a:spLocks/>
          </p:cNvSpPr>
          <p:nvPr/>
        </p:nvSpPr>
        <p:spPr>
          <a:xfrm>
            <a:off x="532701" y="1149178"/>
            <a:ext cx="5386186" cy="11738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5B9BD5">
                    <a:lumMod val="75000"/>
                  </a:srgbClr>
                </a:solidFill>
                <a:effectLst/>
                <a:uLnTx/>
                <a:uFillTx/>
                <a:latin typeface="Adobe Garamond Pro" panose="02020502060506020403" pitchFamily="18" charset="77"/>
                <a:ea typeface="+mj-ea"/>
                <a:cs typeface="Futura Medium" panose="020B0602020204020303" pitchFamily="34" charset="-79"/>
              </a:rPr>
              <a:t>Superintendent’s Advisory Council on Instruction</a:t>
            </a:r>
            <a:endParaRPr kumimoji="0" lang="en-US" sz="2200" b="1" i="0" u="none" strike="noStrike" kern="1200" cap="none" spc="0" normalizeH="0" baseline="0" noProof="0" dirty="0">
              <a:ln>
                <a:noFill/>
              </a:ln>
              <a:solidFill>
                <a:prstClr val="white"/>
              </a:solidFill>
              <a:effectLst/>
              <a:uLnTx/>
              <a:uFillTx/>
              <a:latin typeface="Adobe Garamond Pro" panose="02020502060506020403" pitchFamily="18" charset="77"/>
              <a:ea typeface="+mj-ea"/>
              <a:cs typeface="Futura Medium" panose="020B0602020204020303" pitchFamily="34" charset="-79"/>
            </a:endParaRPr>
          </a:p>
        </p:txBody>
      </p:sp>
      <p:sp>
        <p:nvSpPr>
          <p:cNvPr id="9" name="Title 2">
            <a:extLst>
              <a:ext uri="{FF2B5EF4-FFF2-40B4-BE49-F238E27FC236}">
                <a16:creationId xmlns:a16="http://schemas.microsoft.com/office/drawing/2014/main" id="{8FDC2E3D-7F9C-1645-8990-439B9C461D26}"/>
              </a:ext>
            </a:extLst>
          </p:cNvPr>
          <p:cNvSpPr txBox="1">
            <a:spLocks/>
          </p:cNvSpPr>
          <p:nvPr/>
        </p:nvSpPr>
        <p:spPr>
          <a:xfrm>
            <a:off x="532701" y="2557848"/>
            <a:ext cx="5386186" cy="13716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Adobe Garamond Pro" panose="02020502060506020403" pitchFamily="18" charset="77"/>
                <a:ea typeface="+mj-ea"/>
                <a:cs typeface="Futura Medium" panose="020B0602020204020303" pitchFamily="34" charset="-79"/>
              </a:rPr>
              <a:t>Council Member Training</a:t>
            </a:r>
          </a:p>
          <a:p>
            <a:pPr marL="0" marR="0" lvl="0" indent="0" algn="l" defTabSz="914400" rtl="0" eaLnBrk="1" fontAlgn="auto" latinLnBrk="0" hangingPunct="1">
              <a:lnSpc>
                <a:spcPct val="90000"/>
              </a:lnSpc>
              <a:spcBef>
                <a:spcPct val="0"/>
              </a:spcBef>
              <a:spcAft>
                <a:spcPts val="0"/>
              </a:spcAft>
              <a:buClrTx/>
              <a:buSzTx/>
              <a:buFontTx/>
              <a:buNone/>
              <a:tabLst/>
              <a:defRPr/>
            </a:pPr>
            <a:endParaRPr lang="en-US" sz="2200" dirty="0">
              <a:solidFill>
                <a:prstClr val="white"/>
              </a:solidFill>
              <a:latin typeface="Adobe Garamond Pro" panose="02020502060506020403" pitchFamily="18" charset="77"/>
              <a:cs typeface="Futura Medium" panose="020B0602020204020303" pitchFamily="34" charset="-79"/>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Adobe Garamond Pro" panose="02020502060506020403" pitchFamily="18" charset="77"/>
                <a:ea typeface="+mj-ea"/>
                <a:cs typeface="Futura Medium" panose="020B0602020204020303" pitchFamily="34" charset="-79"/>
              </a:rPr>
              <a:t>Vanessa Olson, Chair</a:t>
            </a:r>
          </a:p>
        </p:txBody>
      </p:sp>
    </p:spTree>
    <p:extLst>
      <p:ext uri="{BB962C8B-B14F-4D97-AF65-F5344CB8AC3E}">
        <p14:creationId xmlns:p14="http://schemas.microsoft.com/office/powerpoint/2010/main" val="36477102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5E1FA90-5503-0547-AF83-F9C014B5E853}"/>
              </a:ext>
            </a:extLst>
          </p:cNvPr>
          <p:cNvSpPr txBox="1"/>
          <p:nvPr/>
        </p:nvSpPr>
        <p:spPr>
          <a:xfrm>
            <a:off x="5492919" y="-369332"/>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1928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5E1FA90-5503-0547-AF83-F9C014B5E853}"/>
              </a:ext>
            </a:extLst>
          </p:cNvPr>
          <p:cNvSpPr txBox="1"/>
          <p:nvPr/>
        </p:nvSpPr>
        <p:spPr>
          <a:xfrm>
            <a:off x="5492919" y="-369332"/>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Title 2">
            <a:extLst>
              <a:ext uri="{FF2B5EF4-FFF2-40B4-BE49-F238E27FC236}">
                <a16:creationId xmlns:a16="http://schemas.microsoft.com/office/drawing/2014/main" id="{06492F4F-29E5-854E-927E-341952B39E61}"/>
              </a:ext>
            </a:extLst>
          </p:cNvPr>
          <p:cNvSpPr txBox="1">
            <a:spLocks/>
          </p:cNvSpPr>
          <p:nvPr/>
        </p:nvSpPr>
        <p:spPr>
          <a:xfrm>
            <a:off x="3399468" y="922745"/>
            <a:ext cx="7598046" cy="9431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dobe Garamond Pro" panose="02020502060506020403" pitchFamily="18" charset="77"/>
                <a:ea typeface="+mj-ea"/>
                <a:cs typeface="Futura Medium" panose="020B0602020204020303" pitchFamily="34" charset="-79"/>
              </a:rPr>
              <a:t>Officers and Administrators</a:t>
            </a:r>
            <a:endParaRPr kumimoji="0" lang="en-US" sz="2200" b="0" i="0" u="none" strike="noStrike" kern="1200" cap="none" spc="0" normalizeH="0" baseline="0" noProof="0" dirty="0">
              <a:ln>
                <a:noFill/>
              </a:ln>
              <a:solidFill>
                <a:prstClr val="black"/>
              </a:solidFill>
              <a:effectLst/>
              <a:uLnTx/>
              <a:uFillTx/>
              <a:latin typeface="Adobe Garamond Pro" panose="02020502060506020403" pitchFamily="18" charset="77"/>
              <a:ea typeface="+mj-ea"/>
              <a:cs typeface="Futura Medium" panose="020B0602020204020303" pitchFamily="34" charset="-79"/>
            </a:endParaRPr>
          </a:p>
        </p:txBody>
      </p:sp>
      <p:sp>
        <p:nvSpPr>
          <p:cNvPr id="6" name="Title 2">
            <a:extLst>
              <a:ext uri="{FF2B5EF4-FFF2-40B4-BE49-F238E27FC236}">
                <a16:creationId xmlns:a16="http://schemas.microsoft.com/office/drawing/2014/main" id="{E1247890-D777-174E-938A-5EEE53C88FC9}"/>
              </a:ext>
            </a:extLst>
          </p:cNvPr>
          <p:cNvSpPr txBox="1">
            <a:spLocks/>
          </p:cNvSpPr>
          <p:nvPr/>
        </p:nvSpPr>
        <p:spPr>
          <a:xfrm>
            <a:off x="3399468" y="1865870"/>
            <a:ext cx="7598046" cy="406938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kumimoji="0" lang="en-US" sz="2200" b="0" i="0" u="none" strike="noStrike" kern="1200" cap="none" spc="0" normalizeH="0" baseline="0" noProof="0" dirty="0">
                <a:ln>
                  <a:noFill/>
                </a:ln>
                <a:solidFill>
                  <a:prstClr val="black"/>
                </a:solidFill>
                <a:effectLst/>
                <a:uLnTx/>
                <a:uFillTx/>
                <a:latin typeface="Adobe Garamond Pro"/>
                <a:cs typeface="Futura Medium"/>
              </a:rPr>
              <a:t>Facilitator :</a:t>
            </a:r>
            <a:r>
              <a:rPr lang="en-US" sz="2200" dirty="0">
                <a:solidFill>
                  <a:prstClr val="black"/>
                </a:solidFill>
                <a:latin typeface="Adobe Garamond Pro"/>
                <a:cs typeface="Futura Medium"/>
              </a:rPr>
              <a:t> Dr. Ashley Cramp, Director of Student Learning</a:t>
            </a:r>
            <a:endParaRPr kumimoji="0" lang="en-US" sz="2200" b="0" i="0" u="none" strike="noStrike" kern="1200" cap="none" spc="0" normalizeH="0" baseline="0" noProof="0" dirty="0">
              <a:ln>
                <a:noFill/>
              </a:ln>
              <a:solidFill>
                <a:prstClr val="black"/>
              </a:solidFill>
              <a:effectLst/>
              <a:uLnTx/>
              <a:uFillTx/>
              <a:latin typeface="Adobe Garamond Pro" panose="02020502060506020403" pitchFamily="18" charset="77"/>
              <a:ea typeface="+mj-ea"/>
              <a:cs typeface="Futura Medium" panose="020B0602020204020303" pitchFamily="34" charset="-79"/>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Adobe Garamond Pro" panose="02020502060506020403" pitchFamily="18" charset="77"/>
              <a:ea typeface="+mj-ea"/>
              <a:cs typeface="Futura Medium" panose="020B0602020204020303" pitchFamily="34" charset="-79"/>
            </a:endParaRPr>
          </a:p>
          <a:p>
            <a:pPr algn="l" rtl="0" fontAlgn="base"/>
            <a:r>
              <a:rPr lang="en-US" sz="2200" b="0" i="0" u="none" strike="noStrike" dirty="0">
                <a:solidFill>
                  <a:srgbClr val="000000"/>
                </a:solidFill>
                <a:effectLst/>
                <a:latin typeface="Adobe Garamond Pro" panose="02020502060506020403"/>
              </a:rPr>
              <a:t>Council Chair: Vanessa Olson</a:t>
            </a:r>
            <a:r>
              <a:rPr lang="en-US" sz="2200" b="0" i="0" dirty="0">
                <a:solidFill>
                  <a:srgbClr val="000000"/>
                </a:solidFill>
                <a:effectLst/>
                <a:latin typeface="Adobe Garamond Pro" panose="02020502060506020403"/>
              </a:rPr>
              <a:t>​</a:t>
            </a:r>
          </a:p>
          <a:p>
            <a:pPr algn="l" rtl="0" fontAlgn="base"/>
            <a:r>
              <a:rPr lang="en-US" sz="2200" b="0" i="0" dirty="0">
                <a:solidFill>
                  <a:srgbClr val="000000"/>
                </a:solidFill>
                <a:effectLst/>
                <a:latin typeface="Adobe Garamond Pro" panose="02020502060506020403"/>
              </a:rPr>
              <a:t>​</a:t>
            </a:r>
          </a:p>
          <a:p>
            <a:pPr algn="l"/>
            <a:r>
              <a:rPr lang="en-US" sz="2600" b="0" i="0" u="none" strike="noStrike" dirty="0">
                <a:solidFill>
                  <a:srgbClr val="000000"/>
                </a:solidFill>
                <a:effectLst/>
                <a:latin typeface="Times New Roman"/>
                <a:cs typeface="Times New Roman"/>
              </a:rPr>
              <a:t>HS: </a:t>
            </a:r>
            <a:r>
              <a:rPr lang="en-US" sz="2600" dirty="0">
                <a:solidFill>
                  <a:srgbClr val="000000"/>
                </a:solidFill>
                <a:latin typeface="Times New Roman"/>
                <a:cs typeface="Times New Roman"/>
              </a:rPr>
              <a:t>Claudia Smith</a:t>
            </a:r>
            <a:endParaRPr lang="en-US" dirty="0"/>
          </a:p>
          <a:p>
            <a:r>
              <a:rPr lang="en-US" sz="2600" b="0" i="0" u="none" strike="noStrike" dirty="0">
                <a:solidFill>
                  <a:srgbClr val="000000"/>
                </a:solidFill>
                <a:effectLst/>
                <a:latin typeface="Times New Roman"/>
                <a:cs typeface="Times New Roman"/>
              </a:rPr>
              <a:t>MS:</a:t>
            </a:r>
            <a:r>
              <a:rPr lang="en-US" sz="2600" dirty="0">
                <a:solidFill>
                  <a:srgbClr val="000000"/>
                </a:solidFill>
                <a:latin typeface="Times New Roman"/>
                <a:cs typeface="Times New Roman"/>
              </a:rPr>
              <a:t> Charla Walker</a:t>
            </a:r>
            <a:endParaRPr lang="en-US" dirty="0"/>
          </a:p>
          <a:p>
            <a:r>
              <a:rPr lang="en-US" sz="2600" b="0" i="0" u="none" strike="noStrike" dirty="0">
                <a:solidFill>
                  <a:srgbClr val="000000"/>
                </a:solidFill>
                <a:effectLst/>
                <a:latin typeface="Times New Roman"/>
                <a:cs typeface="Times New Roman"/>
              </a:rPr>
              <a:t>ES Eastern:</a:t>
            </a:r>
            <a:r>
              <a:rPr lang="en-US" sz="2600" dirty="0">
                <a:solidFill>
                  <a:srgbClr val="000000"/>
                </a:solidFill>
                <a:latin typeface="Times New Roman"/>
                <a:cs typeface="Times New Roman"/>
              </a:rPr>
              <a:t> Vacant</a:t>
            </a:r>
            <a:endParaRPr lang="en-US" dirty="0"/>
          </a:p>
          <a:p>
            <a:r>
              <a:rPr lang="en-US" sz="2600" b="0" i="0" u="none" strike="noStrike" dirty="0">
                <a:solidFill>
                  <a:srgbClr val="000000"/>
                </a:solidFill>
                <a:effectLst/>
                <a:latin typeface="Times New Roman"/>
                <a:cs typeface="Times New Roman"/>
              </a:rPr>
              <a:t>ES Central:</a:t>
            </a:r>
            <a:r>
              <a:rPr lang="en-US" sz="2600" dirty="0">
                <a:solidFill>
                  <a:srgbClr val="000000"/>
                </a:solidFill>
                <a:latin typeface="Times New Roman"/>
                <a:cs typeface="Times New Roman"/>
              </a:rPr>
              <a:t> Matt Martinez</a:t>
            </a:r>
            <a:endParaRPr lang="en-US" dirty="0"/>
          </a:p>
          <a:p>
            <a:pPr algn="l"/>
            <a:r>
              <a:rPr lang="en-US" sz="2600" b="0" i="0" u="none" strike="noStrike" dirty="0">
                <a:solidFill>
                  <a:srgbClr val="000000"/>
                </a:solidFill>
                <a:effectLst/>
                <a:latin typeface="Times New Roman"/>
                <a:cs typeface="Times New Roman"/>
              </a:rPr>
              <a:t>ES Western:</a:t>
            </a:r>
            <a:r>
              <a:rPr lang="en-US" sz="2600" b="0" i="0" dirty="0">
                <a:solidFill>
                  <a:srgbClr val="000000"/>
                </a:solidFill>
                <a:effectLst/>
                <a:latin typeface="Times New Roman"/>
                <a:cs typeface="Times New Roman"/>
              </a:rPr>
              <a:t> Christy Weeden</a:t>
            </a:r>
            <a:endParaRPr lang="en-US" sz="2600" dirty="0">
              <a:latin typeface="Times New Roman"/>
              <a:cs typeface="Times New Roman"/>
            </a:endParaRPr>
          </a:p>
          <a:p>
            <a:r>
              <a:rPr lang="en-US" sz="2600" b="0" i="0" u="none" strike="noStrike" dirty="0" err="1">
                <a:solidFill>
                  <a:srgbClr val="000000"/>
                </a:solidFill>
                <a:effectLst/>
                <a:latin typeface="Times New Roman"/>
                <a:cs typeface="Times New Roman"/>
              </a:rPr>
              <a:t>Secretary:</a:t>
            </a:r>
            <a:r>
              <a:rPr lang="en-US" sz="2600" dirty="0" err="1">
                <a:solidFill>
                  <a:srgbClr val="000000"/>
                </a:solidFill>
                <a:latin typeface="Times New Roman"/>
                <a:cs typeface="Times New Roman"/>
              </a:rPr>
              <a:t>Vacant</a:t>
            </a:r>
            <a:endParaRPr lang="en-US" dirty="0" err="1"/>
          </a:p>
          <a:p>
            <a:pPr algn="l"/>
            <a:endParaRPr lang="en-US" sz="2200" b="0" i="0" dirty="0">
              <a:solidFill>
                <a:srgbClr val="000000"/>
              </a:solidFill>
              <a:effectLst/>
              <a:latin typeface="Adobe Garamond Pro" panose="02020502060506020403"/>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Adobe Garamond Pro" panose="02020502060506020403" pitchFamily="18" charset="77"/>
              <a:ea typeface="+mj-ea"/>
              <a:cs typeface="Futura Medium" panose="020B0602020204020303" pitchFamily="34" charset="-79"/>
            </a:endParaRPr>
          </a:p>
        </p:txBody>
      </p:sp>
    </p:spTree>
    <p:extLst>
      <p:ext uri="{BB962C8B-B14F-4D97-AF65-F5344CB8AC3E}">
        <p14:creationId xmlns:p14="http://schemas.microsoft.com/office/powerpoint/2010/main" val="3366846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5E1FA90-5503-0547-AF83-F9C014B5E853}"/>
              </a:ext>
            </a:extLst>
          </p:cNvPr>
          <p:cNvSpPr txBox="1"/>
          <p:nvPr/>
        </p:nvSpPr>
        <p:spPr>
          <a:xfrm>
            <a:off x="5492919" y="-369332"/>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Title 2">
            <a:extLst>
              <a:ext uri="{FF2B5EF4-FFF2-40B4-BE49-F238E27FC236}">
                <a16:creationId xmlns:a16="http://schemas.microsoft.com/office/drawing/2014/main" id="{06492F4F-29E5-854E-927E-341952B39E61}"/>
              </a:ext>
            </a:extLst>
          </p:cNvPr>
          <p:cNvSpPr txBox="1">
            <a:spLocks/>
          </p:cNvSpPr>
          <p:nvPr/>
        </p:nvSpPr>
        <p:spPr>
          <a:xfrm>
            <a:off x="3399468" y="922745"/>
            <a:ext cx="7598046" cy="9431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2800" b="1" i="0" dirty="0">
                <a:solidFill>
                  <a:srgbClr val="000000"/>
                </a:solidFill>
                <a:effectLst/>
                <a:latin typeface="Adobe Garamond Pro" panose="02020502060506020403"/>
              </a:rPr>
              <a:t>Overview</a:t>
            </a:r>
            <a:endParaRPr kumimoji="0" lang="en-US" sz="2800" b="1" i="0" u="none" strike="noStrike" kern="1200" cap="none" spc="0" normalizeH="0" baseline="0" noProof="0" dirty="0">
              <a:ln>
                <a:noFill/>
              </a:ln>
              <a:solidFill>
                <a:prstClr val="black"/>
              </a:solidFill>
              <a:effectLst/>
              <a:uLnTx/>
              <a:uFillTx/>
              <a:latin typeface="Adobe Garamond Pro" panose="02020502060506020403"/>
              <a:cs typeface="Futura Medium" panose="020B0602020204020303" pitchFamily="34" charset="-79"/>
            </a:endParaRPr>
          </a:p>
        </p:txBody>
      </p:sp>
      <p:sp>
        <p:nvSpPr>
          <p:cNvPr id="6" name="Title 2">
            <a:extLst>
              <a:ext uri="{FF2B5EF4-FFF2-40B4-BE49-F238E27FC236}">
                <a16:creationId xmlns:a16="http://schemas.microsoft.com/office/drawing/2014/main" id="{E1247890-D777-174E-938A-5EEE53C88FC9}"/>
              </a:ext>
            </a:extLst>
          </p:cNvPr>
          <p:cNvSpPr txBox="1">
            <a:spLocks/>
          </p:cNvSpPr>
          <p:nvPr/>
        </p:nvSpPr>
        <p:spPr>
          <a:xfrm>
            <a:off x="3399468" y="1865870"/>
            <a:ext cx="7598046" cy="406938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rtl="0" fontAlgn="base"/>
            <a:r>
              <a:rPr lang="en-US" sz="2400" b="0" i="0" u="none" strike="noStrike" dirty="0">
                <a:solidFill>
                  <a:srgbClr val="000000"/>
                </a:solidFill>
                <a:effectLst/>
                <a:latin typeface="Adobe Garamond Pro" panose="02020502060506020403"/>
              </a:rPr>
              <a:t>SACI is the acronym for the Superintendent’s Advisory Council on Instruction. </a:t>
            </a:r>
            <a:r>
              <a:rPr lang="en-US" sz="2400" b="0" i="0" dirty="0">
                <a:solidFill>
                  <a:srgbClr val="000000"/>
                </a:solidFill>
                <a:effectLst/>
                <a:latin typeface="Adobe Garamond Pro" panose="02020502060506020403"/>
              </a:rPr>
              <a:t>​</a:t>
            </a:r>
          </a:p>
          <a:p>
            <a:pPr marL="342900" indent="-342900" algn="l" rtl="0" fontAlgn="base">
              <a:buFont typeface="Arial" panose="020B0604020202020204" pitchFamily="34" charset="0"/>
              <a:buChar char="•"/>
            </a:pPr>
            <a:r>
              <a:rPr lang="en-US" sz="2400" b="0" i="0" u="none" strike="noStrike" dirty="0">
                <a:solidFill>
                  <a:srgbClr val="000000"/>
                </a:solidFill>
                <a:effectLst/>
                <a:latin typeface="Adobe Garamond Pro" panose="02020502060506020403"/>
              </a:rPr>
              <a:t>You may hear it pronounced as “sack-</a:t>
            </a:r>
            <a:r>
              <a:rPr lang="en-US" sz="2400" b="0" i="0" u="none" strike="noStrike" dirty="0" err="1">
                <a:solidFill>
                  <a:srgbClr val="000000"/>
                </a:solidFill>
                <a:effectLst/>
                <a:latin typeface="Adobe Garamond Pro" panose="02020502060506020403"/>
              </a:rPr>
              <a:t>ee</a:t>
            </a:r>
            <a:r>
              <a:rPr lang="en-US" sz="2400" b="0" i="0" u="none" strike="noStrike" dirty="0">
                <a:solidFill>
                  <a:srgbClr val="000000"/>
                </a:solidFill>
                <a:effectLst/>
                <a:latin typeface="Adobe Garamond Pro" panose="02020502060506020403"/>
              </a:rPr>
              <a:t>”. </a:t>
            </a:r>
            <a:r>
              <a:rPr lang="en-US" sz="2400" b="0" i="0" dirty="0">
                <a:solidFill>
                  <a:srgbClr val="000000"/>
                </a:solidFill>
                <a:effectLst/>
                <a:latin typeface="Adobe Garamond Pro" panose="02020502060506020403"/>
              </a:rPr>
              <a:t>​</a:t>
            </a:r>
          </a:p>
          <a:p>
            <a:pPr marL="342900" indent="-342900" algn="l" rtl="0" fontAlgn="base">
              <a:buFont typeface="Arial" panose="020B0604020202020204" pitchFamily="34" charset="0"/>
              <a:buChar char="•"/>
            </a:pPr>
            <a:r>
              <a:rPr lang="en-US" sz="2400" b="0" i="0" u="none" strike="noStrike" dirty="0">
                <a:solidFill>
                  <a:srgbClr val="000000"/>
                </a:solidFill>
                <a:effectLst/>
                <a:latin typeface="Adobe Garamond Pro" panose="02020502060506020403"/>
              </a:rPr>
              <a:t>SACI will be referred to as the “Council”. </a:t>
            </a:r>
            <a:r>
              <a:rPr lang="en-US" sz="2400" b="0" i="0" dirty="0">
                <a:solidFill>
                  <a:srgbClr val="000000"/>
                </a:solidFill>
                <a:effectLst/>
                <a:latin typeface="Adobe Garamond Pro" panose="02020502060506020403"/>
              </a:rPr>
              <a:t>​</a:t>
            </a:r>
          </a:p>
          <a:p>
            <a:pPr algn="l" rtl="0" fontAlgn="base"/>
            <a:r>
              <a:rPr lang="en-US" sz="2400" b="0" i="0" dirty="0">
                <a:solidFill>
                  <a:srgbClr val="000000"/>
                </a:solidFill>
                <a:effectLst/>
                <a:latin typeface="Adobe Garamond Pro" panose="02020502060506020403"/>
              </a:rPr>
              <a:t>​</a:t>
            </a:r>
          </a:p>
          <a:p>
            <a:pPr algn="l" rtl="0" fontAlgn="base"/>
            <a:r>
              <a:rPr lang="en-US" sz="2400" b="0" i="0" u="none" strike="noStrike" dirty="0">
                <a:solidFill>
                  <a:srgbClr val="000000"/>
                </a:solidFill>
                <a:effectLst/>
                <a:latin typeface="Adobe Garamond Pro" panose="02020502060506020403"/>
              </a:rPr>
              <a:t>Your Role </a:t>
            </a:r>
            <a:r>
              <a:rPr lang="en-US" sz="2400" b="0" i="0" dirty="0">
                <a:solidFill>
                  <a:srgbClr val="000000"/>
                </a:solidFill>
                <a:effectLst/>
                <a:latin typeface="Adobe Garamond Pro" panose="02020502060506020403"/>
              </a:rPr>
              <a:t>​</a:t>
            </a:r>
          </a:p>
          <a:p>
            <a:pPr marL="342900" indent="-342900" algn="l" rtl="0" fontAlgn="base">
              <a:buFont typeface="Arial" panose="020B0604020202020204" pitchFamily="34" charset="0"/>
              <a:buChar char="•"/>
            </a:pPr>
            <a:r>
              <a:rPr lang="en-US" sz="2400" b="0" i="0" u="none" strike="noStrike" dirty="0">
                <a:solidFill>
                  <a:srgbClr val="000000"/>
                </a:solidFill>
                <a:effectLst/>
                <a:latin typeface="Adobe Garamond Pro" panose="02020502060506020403"/>
              </a:rPr>
              <a:t>Representative of your school’s interests, not necessarily your own. </a:t>
            </a:r>
            <a:r>
              <a:rPr lang="en-US" sz="2400" b="0" i="0" dirty="0">
                <a:solidFill>
                  <a:srgbClr val="000000"/>
                </a:solidFill>
                <a:effectLst/>
                <a:latin typeface="Adobe Garamond Pro" panose="02020502060506020403"/>
              </a:rPr>
              <a:t>​</a:t>
            </a:r>
          </a:p>
          <a:p>
            <a:pPr marL="342900" indent="-342900" algn="l" rtl="0" fontAlgn="base">
              <a:buFont typeface="Arial" panose="020B0604020202020204" pitchFamily="34" charset="0"/>
              <a:buChar char="•"/>
            </a:pPr>
            <a:r>
              <a:rPr lang="en-US" sz="2400" b="0" i="0" u="none" strike="noStrike" dirty="0">
                <a:solidFill>
                  <a:srgbClr val="000000"/>
                </a:solidFill>
                <a:effectLst/>
                <a:latin typeface="Adobe Garamond Pro" panose="02020502060506020403"/>
              </a:rPr>
              <a:t>Staff can direct you to the appropriate part of the organization to address any personal concerns you might have. </a:t>
            </a:r>
            <a:endParaRPr lang="en-US" sz="2400" b="0" i="0" dirty="0">
              <a:solidFill>
                <a:srgbClr val="000000"/>
              </a:solidFill>
              <a:effectLst/>
              <a:latin typeface="Adobe Garamond Pro" panose="02020502060506020403"/>
            </a:endParaRPr>
          </a:p>
          <a:p>
            <a:pPr algn="l" rtl="0" fontAlgn="base"/>
            <a:r>
              <a:rPr lang="en-US" sz="2400" b="0" i="0" dirty="0">
                <a:solidFill>
                  <a:srgbClr val="000000"/>
                </a:solidFill>
                <a:effectLst/>
                <a:latin typeface="Adobe Garamond Pro" panose="02020502060506020403"/>
              </a:rPr>
              <a:t>​</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Adobe Garamond Pro" panose="02020502060506020403" pitchFamily="18" charset="77"/>
              <a:ea typeface="+mj-ea"/>
              <a:cs typeface="Futura Medium" panose="020B0602020204020303" pitchFamily="34" charset="-79"/>
            </a:endParaRPr>
          </a:p>
        </p:txBody>
      </p:sp>
    </p:spTree>
    <p:extLst>
      <p:ext uri="{BB962C8B-B14F-4D97-AF65-F5344CB8AC3E}">
        <p14:creationId xmlns:p14="http://schemas.microsoft.com/office/powerpoint/2010/main" val="3617520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5E1FA90-5503-0547-AF83-F9C014B5E853}"/>
              </a:ext>
            </a:extLst>
          </p:cNvPr>
          <p:cNvSpPr txBox="1"/>
          <p:nvPr/>
        </p:nvSpPr>
        <p:spPr>
          <a:xfrm>
            <a:off x="5492919" y="-369332"/>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Title 2">
            <a:extLst>
              <a:ext uri="{FF2B5EF4-FFF2-40B4-BE49-F238E27FC236}">
                <a16:creationId xmlns:a16="http://schemas.microsoft.com/office/drawing/2014/main" id="{06492F4F-29E5-854E-927E-341952B39E61}"/>
              </a:ext>
            </a:extLst>
          </p:cNvPr>
          <p:cNvSpPr txBox="1">
            <a:spLocks/>
          </p:cNvSpPr>
          <p:nvPr/>
        </p:nvSpPr>
        <p:spPr>
          <a:xfrm>
            <a:off x="2789868" y="461372"/>
            <a:ext cx="7598046" cy="9431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2800" b="1" i="0" dirty="0">
                <a:solidFill>
                  <a:srgbClr val="000000"/>
                </a:solidFill>
                <a:effectLst/>
                <a:latin typeface="Adobe Garamond Pro" panose="02020502060506020403"/>
              </a:rPr>
              <a:t>Overview</a:t>
            </a:r>
            <a:endParaRPr kumimoji="0" lang="en-US" sz="2800" b="1" i="0" u="none" strike="noStrike" kern="1200" cap="none" spc="0" normalizeH="0" baseline="0" noProof="0" dirty="0">
              <a:ln>
                <a:noFill/>
              </a:ln>
              <a:solidFill>
                <a:prstClr val="black"/>
              </a:solidFill>
              <a:effectLst/>
              <a:uLnTx/>
              <a:uFillTx/>
              <a:latin typeface="Adobe Garamond Pro" panose="02020502060506020403"/>
              <a:cs typeface="Futura Medium" panose="020B0602020204020303" pitchFamily="34" charset="-79"/>
            </a:endParaRPr>
          </a:p>
        </p:txBody>
      </p:sp>
      <p:sp>
        <p:nvSpPr>
          <p:cNvPr id="6" name="Title 2">
            <a:extLst>
              <a:ext uri="{FF2B5EF4-FFF2-40B4-BE49-F238E27FC236}">
                <a16:creationId xmlns:a16="http://schemas.microsoft.com/office/drawing/2014/main" id="{E1247890-D777-174E-938A-5EEE53C88FC9}"/>
              </a:ext>
            </a:extLst>
          </p:cNvPr>
          <p:cNvSpPr txBox="1">
            <a:spLocks/>
          </p:cNvSpPr>
          <p:nvPr/>
        </p:nvSpPr>
        <p:spPr>
          <a:xfrm>
            <a:off x="3243383" y="1577112"/>
            <a:ext cx="6691016" cy="49921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rtl="0" fontAlgn="base"/>
            <a:r>
              <a:rPr lang="en-US" sz="2400" b="0" i="0" u="none" strike="noStrike" dirty="0">
                <a:solidFill>
                  <a:srgbClr val="000000"/>
                </a:solidFill>
                <a:effectLst/>
                <a:latin typeface="Adobe Garamond Pro" panose="02020502060506020403"/>
              </a:rPr>
              <a:t>Council’s role</a:t>
            </a:r>
            <a:r>
              <a:rPr lang="en-US" sz="2400" b="0" i="0" dirty="0">
                <a:solidFill>
                  <a:srgbClr val="000000"/>
                </a:solidFill>
                <a:effectLst/>
                <a:latin typeface="Adobe Garamond Pro" panose="02020502060506020403"/>
              </a:rPr>
              <a:t>​</a:t>
            </a:r>
          </a:p>
          <a:p>
            <a:pPr marL="342900" indent="-342900" algn="l" rtl="0" fontAlgn="base">
              <a:buFont typeface="Arial" panose="020B0604020202020204" pitchFamily="34" charset="0"/>
              <a:buChar char="•"/>
            </a:pPr>
            <a:r>
              <a:rPr lang="en-US" sz="2400" b="0" i="0" u="none" strike="noStrike" dirty="0">
                <a:solidFill>
                  <a:srgbClr val="000000"/>
                </a:solidFill>
                <a:effectLst/>
                <a:latin typeface="Adobe Garamond Pro" panose="02020502060506020403"/>
              </a:rPr>
              <a:t>We are here to provide feedback and input on commendations within the Division and area of improvement. </a:t>
            </a:r>
            <a:r>
              <a:rPr lang="en-US" sz="2400" b="0" i="0" dirty="0">
                <a:solidFill>
                  <a:srgbClr val="000000"/>
                </a:solidFill>
                <a:effectLst/>
                <a:latin typeface="Adobe Garamond Pro" panose="02020502060506020403"/>
              </a:rPr>
              <a:t>​</a:t>
            </a:r>
          </a:p>
          <a:p>
            <a:pPr marL="342900" indent="-342900" algn="l" rtl="0" fontAlgn="base">
              <a:buFont typeface="Arial" panose="020B0604020202020204" pitchFamily="34" charset="0"/>
              <a:buChar char="•"/>
            </a:pPr>
            <a:r>
              <a:rPr lang="en-US" sz="2400" b="0" i="0" u="none" strike="noStrike" dirty="0">
                <a:solidFill>
                  <a:srgbClr val="000000"/>
                </a:solidFill>
                <a:effectLst/>
                <a:latin typeface="Adobe Garamond Pro" panose="02020502060506020403"/>
              </a:rPr>
              <a:t>The purview of this council is not to make policy. </a:t>
            </a:r>
            <a:r>
              <a:rPr lang="en-US" sz="2400" b="0" i="0" dirty="0">
                <a:solidFill>
                  <a:srgbClr val="000000"/>
                </a:solidFill>
                <a:effectLst/>
                <a:latin typeface="Adobe Garamond Pro" panose="02020502060506020403"/>
              </a:rPr>
              <a:t>​</a:t>
            </a:r>
          </a:p>
          <a:p>
            <a:pPr marL="342900" indent="-342900" algn="l" rtl="0" fontAlgn="base">
              <a:buFont typeface="Arial" panose="020B0604020202020204" pitchFamily="34" charset="0"/>
              <a:buChar char="•"/>
            </a:pPr>
            <a:r>
              <a:rPr lang="en-US" sz="2400" b="0" i="0" u="none" strike="noStrike" dirty="0">
                <a:solidFill>
                  <a:srgbClr val="000000"/>
                </a:solidFill>
                <a:effectLst/>
                <a:latin typeface="Adobe Garamond Pro" panose="02020502060506020403"/>
              </a:rPr>
              <a:t>We offer suggestion and advice, but do not dictate the direction of the Division. </a:t>
            </a:r>
            <a:r>
              <a:rPr lang="en-US" sz="2400" b="0" i="0" dirty="0">
                <a:solidFill>
                  <a:srgbClr val="000000"/>
                </a:solidFill>
                <a:effectLst/>
                <a:latin typeface="Adobe Garamond Pro" panose="02020502060506020403"/>
              </a:rPr>
              <a:t>​</a:t>
            </a:r>
          </a:p>
          <a:p>
            <a:pPr marL="342900" indent="-342900" algn="l" rtl="0" fontAlgn="base">
              <a:buFont typeface="Arial" panose="020B0604020202020204" pitchFamily="34" charset="0"/>
              <a:buChar char="•"/>
            </a:pPr>
            <a:r>
              <a:rPr lang="en-US" sz="2400" b="0" i="0" u="none" strike="noStrike" dirty="0">
                <a:solidFill>
                  <a:srgbClr val="000000"/>
                </a:solidFill>
                <a:effectLst/>
                <a:latin typeface="Adobe Garamond Pro" panose="02020502060506020403"/>
              </a:rPr>
              <a:t>This Council is informational </a:t>
            </a:r>
            <a:r>
              <a:rPr lang="en-US" sz="2400" b="1" i="0" u="none" strike="noStrike" dirty="0">
                <a:solidFill>
                  <a:srgbClr val="000000"/>
                </a:solidFill>
                <a:effectLst/>
                <a:latin typeface="Adobe Garamond Pro" panose="02020502060506020403"/>
              </a:rPr>
              <a:t>not</a:t>
            </a:r>
            <a:r>
              <a:rPr lang="en-US" sz="2400" b="0" i="0" u="none" strike="noStrike" dirty="0">
                <a:solidFill>
                  <a:srgbClr val="000000"/>
                </a:solidFill>
                <a:effectLst/>
                <a:latin typeface="Adobe Garamond Pro" panose="02020502060506020403"/>
              </a:rPr>
              <a:t> confrontational. </a:t>
            </a:r>
            <a:r>
              <a:rPr lang="en-US" sz="2400" b="0" i="0" dirty="0">
                <a:solidFill>
                  <a:srgbClr val="000000"/>
                </a:solidFill>
                <a:effectLst/>
                <a:latin typeface="Adobe Garamond Pro" panose="02020502060506020403"/>
              </a:rPr>
              <a:t>​</a:t>
            </a:r>
          </a:p>
          <a:p>
            <a:pPr marL="342900" indent="-342900" algn="l" rtl="0" fontAlgn="base">
              <a:buFont typeface="Arial" panose="020B0604020202020204" pitchFamily="34" charset="0"/>
              <a:buChar char="•"/>
            </a:pPr>
            <a:r>
              <a:rPr lang="en-US" sz="2400" b="0" i="0" u="none" strike="noStrike" dirty="0">
                <a:solidFill>
                  <a:srgbClr val="000000"/>
                </a:solidFill>
                <a:effectLst/>
                <a:latin typeface="Adobe Garamond Pro" panose="02020502060506020403"/>
              </a:rPr>
              <a:t>This Council provides the opportunity for administration to get direct feedback/ideas from parents on School Division programs. </a:t>
            </a:r>
            <a:r>
              <a:rPr lang="en-US" sz="2400" b="0" i="0" dirty="0">
                <a:solidFill>
                  <a:srgbClr val="000000"/>
                </a:solidFill>
                <a:effectLst/>
                <a:latin typeface="Adobe Garamond Pro" panose="02020502060506020403"/>
              </a:rPr>
              <a:t>​</a:t>
            </a:r>
          </a:p>
          <a:p>
            <a:pPr marL="342900" indent="-342900" algn="l" rtl="0" fontAlgn="base">
              <a:buFont typeface="Arial" panose="020B0604020202020204" pitchFamily="34" charset="0"/>
              <a:buChar char="•"/>
            </a:pPr>
            <a:r>
              <a:rPr lang="en-US" sz="2400" b="0" i="0" u="none" strike="noStrike" dirty="0">
                <a:solidFill>
                  <a:srgbClr val="000000"/>
                </a:solidFill>
                <a:effectLst/>
                <a:latin typeface="Adobe Garamond Pro" panose="02020502060506020403"/>
              </a:rPr>
              <a:t>This Council provides you the opportunity to ask questions and to participate in discussions and breakout sessions.  </a:t>
            </a:r>
            <a:r>
              <a:rPr lang="en-US" sz="2400" b="0" i="0" dirty="0">
                <a:solidFill>
                  <a:srgbClr val="000000"/>
                </a:solidFill>
                <a:effectLst/>
                <a:latin typeface="Adobe Garamond Pro" panose="02020502060506020403"/>
              </a:rPr>
              <a:t>​</a:t>
            </a:r>
          </a:p>
          <a:p>
            <a:pPr marL="342900" indent="-342900" algn="l" rtl="0" fontAlgn="base">
              <a:buFont typeface="Arial" panose="020B0604020202020204" pitchFamily="34" charset="0"/>
              <a:buChar char="•"/>
            </a:pPr>
            <a:endParaRPr lang="en-US" sz="2400" b="0" i="0" dirty="0">
              <a:solidFill>
                <a:srgbClr val="000000"/>
              </a:solidFill>
              <a:effectLst/>
              <a:latin typeface="Adobe Garamond Pro" panose="02020502060506020403"/>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Adobe Garamond Pro" panose="02020502060506020403" pitchFamily="18" charset="77"/>
              <a:ea typeface="+mj-ea"/>
              <a:cs typeface="Futura Medium" panose="020B0602020204020303" pitchFamily="34" charset="-79"/>
            </a:endParaRPr>
          </a:p>
        </p:txBody>
      </p:sp>
    </p:spTree>
    <p:extLst>
      <p:ext uri="{BB962C8B-B14F-4D97-AF65-F5344CB8AC3E}">
        <p14:creationId xmlns:p14="http://schemas.microsoft.com/office/powerpoint/2010/main" val="15233462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5E1FA90-5503-0547-AF83-F9C014B5E853}"/>
              </a:ext>
            </a:extLst>
          </p:cNvPr>
          <p:cNvSpPr txBox="1"/>
          <p:nvPr/>
        </p:nvSpPr>
        <p:spPr>
          <a:xfrm>
            <a:off x="5492919" y="-369332"/>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Title 2">
            <a:extLst>
              <a:ext uri="{FF2B5EF4-FFF2-40B4-BE49-F238E27FC236}">
                <a16:creationId xmlns:a16="http://schemas.microsoft.com/office/drawing/2014/main" id="{06492F4F-29E5-854E-927E-341952B39E61}"/>
              </a:ext>
            </a:extLst>
          </p:cNvPr>
          <p:cNvSpPr txBox="1">
            <a:spLocks/>
          </p:cNvSpPr>
          <p:nvPr/>
        </p:nvSpPr>
        <p:spPr>
          <a:xfrm>
            <a:off x="3399468" y="520043"/>
            <a:ext cx="7598046" cy="9431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2800" b="1" i="0" dirty="0">
                <a:solidFill>
                  <a:srgbClr val="000000"/>
                </a:solidFill>
                <a:effectLst/>
                <a:latin typeface="Adobe Garamond Pro" panose="02020502060506020403"/>
              </a:rPr>
              <a:t>SACI</a:t>
            </a:r>
            <a:endParaRPr kumimoji="0" lang="en-US" sz="2800" b="1" i="0" u="none" strike="noStrike" kern="1200" cap="none" spc="0" normalizeH="0" baseline="0" noProof="0" dirty="0">
              <a:ln>
                <a:noFill/>
              </a:ln>
              <a:solidFill>
                <a:prstClr val="black"/>
              </a:solidFill>
              <a:effectLst/>
              <a:uLnTx/>
              <a:uFillTx/>
              <a:latin typeface="Adobe Garamond Pro" panose="02020502060506020403"/>
              <a:cs typeface="Futura Medium" panose="020B0602020204020303" pitchFamily="34" charset="-79"/>
            </a:endParaRPr>
          </a:p>
        </p:txBody>
      </p:sp>
      <p:graphicFrame>
        <p:nvGraphicFramePr>
          <p:cNvPr id="3" name="Table 2">
            <a:extLst>
              <a:ext uri="{FF2B5EF4-FFF2-40B4-BE49-F238E27FC236}">
                <a16:creationId xmlns:a16="http://schemas.microsoft.com/office/drawing/2014/main" id="{D2D27E56-36E5-DEB9-186B-F69744AB5A6F}"/>
              </a:ext>
            </a:extLst>
          </p:cNvPr>
          <p:cNvGraphicFramePr>
            <a:graphicFrameLocks noGrp="1"/>
          </p:cNvGraphicFramePr>
          <p:nvPr>
            <p:extLst>
              <p:ext uri="{D42A27DB-BD31-4B8C-83A1-F6EECF244321}">
                <p14:modId xmlns:p14="http://schemas.microsoft.com/office/powerpoint/2010/main" val="2407979729"/>
              </p:ext>
            </p:extLst>
          </p:nvPr>
        </p:nvGraphicFramePr>
        <p:xfrm>
          <a:off x="3286839" y="1262085"/>
          <a:ext cx="6396318" cy="5061632"/>
        </p:xfrm>
        <a:graphic>
          <a:graphicData uri="http://schemas.openxmlformats.org/drawingml/2006/table">
            <a:tbl>
              <a:tblPr/>
              <a:tblGrid>
                <a:gridCol w="3198159">
                  <a:extLst>
                    <a:ext uri="{9D8B030D-6E8A-4147-A177-3AD203B41FA5}">
                      <a16:colId xmlns:a16="http://schemas.microsoft.com/office/drawing/2014/main" val="4126095423"/>
                    </a:ext>
                  </a:extLst>
                </a:gridCol>
                <a:gridCol w="3198159">
                  <a:extLst>
                    <a:ext uri="{9D8B030D-6E8A-4147-A177-3AD203B41FA5}">
                      <a16:colId xmlns:a16="http://schemas.microsoft.com/office/drawing/2014/main" val="980989721"/>
                    </a:ext>
                  </a:extLst>
                </a:gridCol>
              </a:tblGrid>
              <a:tr h="418451">
                <a:tc>
                  <a:txBody>
                    <a:bodyPr/>
                    <a:lstStyle/>
                    <a:p>
                      <a:pPr algn="l" fontAlgn="base"/>
                      <a:r>
                        <a:rPr lang="en-US" sz="1800" b="1" i="0" dirty="0">
                          <a:solidFill>
                            <a:srgbClr val="FFFFFF"/>
                          </a:solidFill>
                          <a:effectLst/>
                          <a:latin typeface="Adobe Garamond Pro" panose="02020502060506020403"/>
                        </a:rPr>
                        <a:t>SACI IS/DOES​</a:t>
                      </a:r>
                      <a:endParaRPr lang="en-US" b="1" i="0" dirty="0">
                        <a:solidFill>
                          <a:srgbClr val="FFFFFF"/>
                        </a:solidFill>
                        <a:effectLst/>
                        <a:latin typeface="Adobe Garamond Pro" panose="02020502060506020403"/>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5B9BD5"/>
                    </a:solidFill>
                  </a:tcPr>
                </a:tc>
                <a:tc>
                  <a:txBody>
                    <a:bodyPr/>
                    <a:lstStyle/>
                    <a:p>
                      <a:pPr algn="l" fontAlgn="base"/>
                      <a:r>
                        <a:rPr lang="en-US" sz="1800" b="1" i="0">
                          <a:solidFill>
                            <a:srgbClr val="FFFFFF"/>
                          </a:solidFill>
                          <a:effectLst/>
                          <a:latin typeface="Adobe Garamond Pro" panose="02020502060506020403"/>
                        </a:rPr>
                        <a:t>SACI ISN'T/DOESN'T​</a:t>
                      </a:r>
                      <a:endParaRPr lang="en-US" b="1" i="0">
                        <a:solidFill>
                          <a:srgbClr val="FFFFFF"/>
                        </a:solidFill>
                        <a:effectLst/>
                        <a:latin typeface="Adobe Garamond Pro" panose="02020502060506020403"/>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5B9BD5"/>
                    </a:solidFill>
                  </a:tcPr>
                </a:tc>
                <a:extLst>
                  <a:ext uri="{0D108BD9-81ED-4DB2-BD59-A6C34878D82A}">
                    <a16:rowId xmlns:a16="http://schemas.microsoft.com/office/drawing/2014/main" val="2565180582"/>
                  </a:ext>
                </a:extLst>
              </a:tr>
              <a:tr h="711261">
                <a:tc>
                  <a:txBody>
                    <a:bodyPr/>
                    <a:lstStyle/>
                    <a:p>
                      <a:pPr algn="l" fontAlgn="base"/>
                      <a:r>
                        <a:rPr lang="en-US" sz="1800" b="0" i="0">
                          <a:solidFill>
                            <a:srgbClr val="000000"/>
                          </a:solidFill>
                          <a:effectLst/>
                          <a:latin typeface="Adobe Garamond Pro" panose="02020502060506020403"/>
                        </a:rPr>
                        <a:t>Reports to the Superintendent ​</a:t>
                      </a:r>
                      <a:endParaRPr lang="en-US" b="0" i="0">
                        <a:solidFill>
                          <a:srgbClr val="000000"/>
                        </a:solidFill>
                        <a:effectLst/>
                        <a:latin typeface="Adobe Garamond Pro" panose="02020502060506020403"/>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2DEEF"/>
                    </a:solidFill>
                  </a:tcPr>
                </a:tc>
                <a:tc>
                  <a:txBody>
                    <a:bodyPr/>
                    <a:lstStyle/>
                    <a:p>
                      <a:pPr algn="l" fontAlgn="base"/>
                      <a:r>
                        <a:rPr lang="en-US" sz="1800" b="0" i="0">
                          <a:solidFill>
                            <a:srgbClr val="000000"/>
                          </a:solidFill>
                          <a:effectLst/>
                          <a:latin typeface="Adobe Garamond Pro" panose="02020502060506020403"/>
                        </a:rPr>
                        <a:t>Report directly to the school board. ​</a:t>
                      </a:r>
                      <a:endParaRPr lang="en-US" b="0" i="0">
                        <a:solidFill>
                          <a:srgbClr val="000000"/>
                        </a:solidFill>
                        <a:effectLst/>
                        <a:latin typeface="Adobe Garamond Pro" panose="02020502060506020403"/>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val="1445972081"/>
                  </a:ext>
                </a:extLst>
              </a:tr>
              <a:tr h="637499">
                <a:tc>
                  <a:txBody>
                    <a:bodyPr/>
                    <a:lstStyle/>
                    <a:p>
                      <a:pPr algn="l" fontAlgn="base"/>
                      <a:r>
                        <a:rPr lang="en-US" sz="1800" b="0" i="0">
                          <a:solidFill>
                            <a:srgbClr val="000000"/>
                          </a:solidFill>
                          <a:effectLst/>
                          <a:latin typeface="Adobe Garamond Pro" panose="02020502060506020403"/>
                        </a:rPr>
                        <a:t>Works on the long-term vision for the division​</a:t>
                      </a:r>
                      <a:endParaRPr lang="en-US" b="0" i="0">
                        <a:solidFill>
                          <a:srgbClr val="000000"/>
                        </a:solidFill>
                        <a:effectLst/>
                        <a:latin typeface="Adobe Garamond Pro" panose="02020502060506020403"/>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AEFF7"/>
                    </a:solidFill>
                  </a:tcPr>
                </a:tc>
                <a:tc>
                  <a:txBody>
                    <a:bodyPr/>
                    <a:lstStyle/>
                    <a:p>
                      <a:pPr algn="l" fontAlgn="base"/>
                      <a:r>
                        <a:rPr lang="en-US" sz="1800" b="0" i="0">
                          <a:solidFill>
                            <a:srgbClr val="000000"/>
                          </a:solidFill>
                          <a:effectLst/>
                          <a:latin typeface="Adobe Garamond Pro" panose="02020502060506020403"/>
                        </a:rPr>
                        <a:t>Typically work on immediate changes​</a:t>
                      </a:r>
                      <a:endParaRPr lang="en-US" b="0" i="0">
                        <a:solidFill>
                          <a:srgbClr val="000000"/>
                        </a:solidFill>
                        <a:effectLst/>
                        <a:latin typeface="Adobe Garamond Pro" panose="02020502060506020403"/>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4272743314"/>
                  </a:ext>
                </a:extLst>
              </a:tr>
              <a:tr h="910713">
                <a:tc>
                  <a:txBody>
                    <a:bodyPr/>
                    <a:lstStyle/>
                    <a:p>
                      <a:pPr algn="l" fontAlgn="base"/>
                      <a:r>
                        <a:rPr lang="en-US" sz="1800" b="0" i="0" dirty="0">
                          <a:solidFill>
                            <a:srgbClr val="000000"/>
                          </a:solidFill>
                          <a:effectLst/>
                          <a:latin typeface="Adobe Garamond Pro" panose="02020502060506020403"/>
                        </a:rPr>
                        <a:t>Have a direct voice to the School Administration through the Annual Report​</a:t>
                      </a:r>
                      <a:endParaRPr lang="en-US" b="0" i="0" dirty="0">
                        <a:solidFill>
                          <a:srgbClr val="000000"/>
                        </a:solidFill>
                        <a:effectLst/>
                        <a:latin typeface="Adobe Garamond Pro" panose="02020502060506020403"/>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2DEEF"/>
                    </a:solidFill>
                  </a:tcPr>
                </a:tc>
                <a:tc>
                  <a:txBody>
                    <a:bodyPr/>
                    <a:lstStyle/>
                    <a:p>
                      <a:pPr algn="l" fontAlgn="base"/>
                      <a:r>
                        <a:rPr lang="en-US" sz="1800" b="0" i="0">
                          <a:solidFill>
                            <a:srgbClr val="000000"/>
                          </a:solidFill>
                          <a:effectLst/>
                          <a:latin typeface="Adobe Garamond Pro" panose="02020502060506020403"/>
                        </a:rPr>
                        <a:t>A place for confrontation​</a:t>
                      </a:r>
                      <a:endParaRPr lang="en-US" b="0" i="0">
                        <a:solidFill>
                          <a:srgbClr val="000000"/>
                        </a:solidFill>
                        <a:effectLst/>
                        <a:latin typeface="Adobe Garamond Pro" panose="02020502060506020403"/>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val="3531918872"/>
                  </a:ext>
                </a:extLst>
              </a:tr>
              <a:tr h="364285">
                <a:tc>
                  <a:txBody>
                    <a:bodyPr/>
                    <a:lstStyle/>
                    <a:p>
                      <a:pPr algn="l" fontAlgn="base"/>
                      <a:r>
                        <a:rPr lang="en-US" sz="1800" b="0" i="0">
                          <a:solidFill>
                            <a:srgbClr val="000000"/>
                          </a:solidFill>
                          <a:effectLst/>
                          <a:latin typeface="Adobe Garamond Pro" panose="02020502060506020403"/>
                        </a:rPr>
                        <a:t>Learns directly from senior staff​</a:t>
                      </a:r>
                      <a:endParaRPr lang="en-US" b="0" i="0">
                        <a:solidFill>
                          <a:srgbClr val="000000"/>
                        </a:solidFill>
                        <a:effectLst/>
                        <a:latin typeface="Adobe Garamond Pro" panose="02020502060506020403"/>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AEFF7"/>
                    </a:solidFill>
                  </a:tcPr>
                </a:tc>
                <a:tc>
                  <a:txBody>
                    <a:bodyPr/>
                    <a:lstStyle/>
                    <a:p>
                      <a:pPr algn="l" fontAlgn="base"/>
                      <a:r>
                        <a:rPr lang="en-US" sz="1800" b="0" i="0">
                          <a:solidFill>
                            <a:srgbClr val="000000"/>
                          </a:solidFill>
                          <a:effectLst/>
                          <a:latin typeface="Adobe Garamond Pro" panose="02020502060506020403"/>
                        </a:rPr>
                        <a:t>Dictate policy​</a:t>
                      </a:r>
                      <a:endParaRPr lang="en-US" b="0" i="0">
                        <a:solidFill>
                          <a:srgbClr val="000000"/>
                        </a:solidFill>
                        <a:effectLst/>
                        <a:latin typeface="Adobe Garamond Pro" panose="02020502060506020403"/>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123409684"/>
                  </a:ext>
                </a:extLst>
              </a:tr>
              <a:tr h="364285">
                <a:tc>
                  <a:txBody>
                    <a:bodyPr/>
                    <a:lstStyle/>
                    <a:p>
                      <a:pPr algn="l" fontAlgn="base"/>
                      <a:r>
                        <a:rPr lang="en-US" sz="1800" b="0" i="0" dirty="0">
                          <a:solidFill>
                            <a:srgbClr val="000000"/>
                          </a:solidFill>
                          <a:effectLst/>
                          <a:latin typeface="Adobe Garamond Pro" panose="02020502060506020403"/>
                        </a:rPr>
                        <a:t>A place for learning​</a:t>
                      </a:r>
                      <a:endParaRPr lang="en-US" b="0" i="0" dirty="0">
                        <a:solidFill>
                          <a:srgbClr val="000000"/>
                        </a:solidFill>
                        <a:effectLst/>
                        <a:latin typeface="Adobe Garamond Pro" panose="02020502060506020403"/>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2DEEF"/>
                    </a:solidFill>
                  </a:tcPr>
                </a:tc>
                <a:tc>
                  <a:txBody>
                    <a:bodyPr/>
                    <a:lstStyle/>
                    <a:p>
                      <a:pPr algn="l" fontAlgn="auto"/>
                      <a:r>
                        <a:rPr lang="en-US" sz="1800" b="0" i="0" dirty="0">
                          <a:solidFill>
                            <a:srgbClr val="000000"/>
                          </a:solidFill>
                          <a:effectLst/>
                          <a:latin typeface="Adobe Garamond Pro" panose="02020502060506020403"/>
                        </a:rPr>
                        <a:t>​</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val="2684277551"/>
                  </a:ext>
                </a:extLst>
              </a:tr>
              <a:tr h="637499">
                <a:tc>
                  <a:txBody>
                    <a:bodyPr/>
                    <a:lstStyle/>
                    <a:p>
                      <a:pPr algn="l" fontAlgn="base"/>
                      <a:r>
                        <a:rPr lang="en-US" sz="1800" b="0" i="0" dirty="0">
                          <a:solidFill>
                            <a:srgbClr val="000000"/>
                          </a:solidFill>
                          <a:effectLst/>
                          <a:latin typeface="Adobe Garamond Pro" panose="02020502060506020403"/>
                        </a:rPr>
                        <a:t>A place to connect with representatives across the division​</a:t>
                      </a:r>
                      <a:endParaRPr lang="en-US" b="0" i="0" dirty="0">
                        <a:solidFill>
                          <a:srgbClr val="000000"/>
                        </a:solidFill>
                        <a:effectLst/>
                        <a:latin typeface="Adobe Garamond Pro" panose="02020502060506020403"/>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AEFF7"/>
                    </a:solidFill>
                  </a:tcPr>
                </a:tc>
                <a:tc>
                  <a:txBody>
                    <a:bodyPr/>
                    <a:lstStyle/>
                    <a:p>
                      <a:pPr algn="l" fontAlgn="auto"/>
                      <a:r>
                        <a:rPr lang="en-US" sz="1800" b="0" i="0">
                          <a:solidFill>
                            <a:srgbClr val="000000"/>
                          </a:solidFill>
                          <a:effectLst/>
                          <a:latin typeface="Adobe Garamond Pro" panose="02020502060506020403"/>
                        </a:rPr>
                        <a:t>​</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2974628385"/>
                  </a:ext>
                </a:extLst>
              </a:tr>
              <a:tr h="364285">
                <a:tc>
                  <a:txBody>
                    <a:bodyPr/>
                    <a:lstStyle/>
                    <a:p>
                      <a:pPr algn="l" fontAlgn="base"/>
                      <a:r>
                        <a:rPr lang="en-US" sz="1800" b="0" i="0" dirty="0">
                          <a:solidFill>
                            <a:srgbClr val="000000"/>
                          </a:solidFill>
                          <a:effectLst/>
                          <a:latin typeface="Adobe Garamond Pro" panose="02020502060506020403"/>
                        </a:rPr>
                        <a:t>A place for collaboration​</a:t>
                      </a:r>
                      <a:endParaRPr lang="en-US" b="0" i="0" dirty="0">
                        <a:solidFill>
                          <a:srgbClr val="000000"/>
                        </a:solidFill>
                        <a:effectLst/>
                        <a:latin typeface="Adobe Garamond Pro" panose="02020502060506020403"/>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2DEEF"/>
                    </a:solidFill>
                  </a:tcPr>
                </a:tc>
                <a:tc>
                  <a:txBody>
                    <a:bodyPr/>
                    <a:lstStyle/>
                    <a:p>
                      <a:pPr algn="l" fontAlgn="auto"/>
                      <a:r>
                        <a:rPr lang="en-US" sz="1800" b="0" i="0" dirty="0">
                          <a:solidFill>
                            <a:srgbClr val="000000"/>
                          </a:solidFill>
                          <a:effectLst/>
                          <a:latin typeface="Adobe Garamond Pro" panose="02020502060506020403"/>
                        </a:rPr>
                        <a:t>​</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val="2023663396"/>
                  </a:ext>
                </a:extLst>
              </a:tr>
              <a:tr h="364285">
                <a:tc>
                  <a:txBody>
                    <a:bodyPr/>
                    <a:lstStyle/>
                    <a:p>
                      <a:pPr algn="l" fontAlgn="base"/>
                      <a:r>
                        <a:rPr lang="en-US" b="0" i="0" dirty="0">
                          <a:solidFill>
                            <a:schemeClr val="tx1"/>
                          </a:solidFill>
                          <a:effectLst/>
                          <a:latin typeface="Adobe Garamond Pro" panose="02020502060506020403"/>
                        </a:rPr>
                        <a:t>Have a year long full feedback cycle</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l" fontAlgn="auto"/>
                      <a:endParaRPr lang="en-US" sz="1800" b="0" i="0" dirty="0">
                        <a:solidFill>
                          <a:schemeClr val="accent1">
                            <a:lumMod val="40000"/>
                            <a:lumOff val="60000"/>
                          </a:schemeClr>
                        </a:solidFill>
                        <a:effectLst/>
                        <a:latin typeface="Adobe Garamond Pro" panose="02020502060506020403"/>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419310815"/>
                  </a:ext>
                </a:extLst>
              </a:tr>
            </a:tbl>
          </a:graphicData>
        </a:graphic>
      </p:graphicFrame>
      <p:sp>
        <p:nvSpPr>
          <p:cNvPr id="4" name="Rectangle 1">
            <a:extLst>
              <a:ext uri="{FF2B5EF4-FFF2-40B4-BE49-F238E27FC236}">
                <a16:creationId xmlns:a16="http://schemas.microsoft.com/office/drawing/2014/main" id="{CD29E1C4-BBC5-522D-D9E0-11F7DA344059}"/>
              </a:ext>
            </a:extLst>
          </p:cNvPr>
          <p:cNvSpPr>
            <a:spLocks noChangeArrowheads="1"/>
          </p:cNvSpPr>
          <p:nvPr/>
        </p:nvSpPr>
        <p:spPr bwMode="auto">
          <a:xfrm>
            <a:off x="838200" y="22637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720659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5E1FA90-5503-0547-AF83-F9C014B5E853}"/>
              </a:ext>
            </a:extLst>
          </p:cNvPr>
          <p:cNvSpPr txBox="1"/>
          <p:nvPr/>
        </p:nvSpPr>
        <p:spPr>
          <a:xfrm>
            <a:off x="5492919" y="-369332"/>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Title 2">
            <a:extLst>
              <a:ext uri="{FF2B5EF4-FFF2-40B4-BE49-F238E27FC236}">
                <a16:creationId xmlns:a16="http://schemas.microsoft.com/office/drawing/2014/main" id="{06492F4F-29E5-854E-927E-341952B39E61}"/>
              </a:ext>
            </a:extLst>
          </p:cNvPr>
          <p:cNvSpPr txBox="1">
            <a:spLocks/>
          </p:cNvSpPr>
          <p:nvPr/>
        </p:nvSpPr>
        <p:spPr>
          <a:xfrm>
            <a:off x="2630905" y="585861"/>
            <a:ext cx="9079831" cy="9431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2800" b="1" i="0" u="none" strike="noStrike" dirty="0">
                <a:solidFill>
                  <a:srgbClr val="000000"/>
                </a:solidFill>
                <a:effectLst/>
                <a:latin typeface="Adobe Garamond Pro" panose="02020502060506020403"/>
              </a:rPr>
              <a:t>SACI : Long-term priorities </a:t>
            </a:r>
            <a:endParaRPr kumimoji="0" lang="en-US" sz="2800" b="1" i="0" u="none" strike="noStrike" kern="1200" cap="none" spc="0" normalizeH="0" baseline="0" noProof="0" dirty="0">
              <a:ln>
                <a:noFill/>
              </a:ln>
              <a:solidFill>
                <a:prstClr val="black"/>
              </a:solidFill>
              <a:effectLst/>
              <a:uLnTx/>
              <a:uFillTx/>
              <a:latin typeface="Adobe Garamond Pro" panose="02020502060506020403"/>
              <a:cs typeface="Futura Medium" panose="020B0602020204020303" pitchFamily="34" charset="-79"/>
            </a:endParaRPr>
          </a:p>
        </p:txBody>
      </p:sp>
      <p:sp>
        <p:nvSpPr>
          <p:cNvPr id="6" name="Title 2">
            <a:extLst>
              <a:ext uri="{FF2B5EF4-FFF2-40B4-BE49-F238E27FC236}">
                <a16:creationId xmlns:a16="http://schemas.microsoft.com/office/drawing/2014/main" id="{E1247890-D777-174E-938A-5EEE53C88FC9}"/>
              </a:ext>
            </a:extLst>
          </p:cNvPr>
          <p:cNvSpPr txBox="1">
            <a:spLocks/>
          </p:cNvSpPr>
          <p:nvPr/>
        </p:nvSpPr>
        <p:spPr>
          <a:xfrm>
            <a:off x="3030500" y="1528986"/>
            <a:ext cx="7236447" cy="512046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rtl="0" fontAlgn="base"/>
            <a:r>
              <a:rPr lang="en-US" sz="2000" b="0" i="0" u="none" strike="noStrike" dirty="0">
                <a:solidFill>
                  <a:srgbClr val="000000"/>
                </a:solidFill>
                <a:effectLst/>
                <a:latin typeface="Adobe Garamond Pro" panose="02020502060506020403"/>
              </a:rPr>
              <a:t>Example: Budget</a:t>
            </a:r>
            <a:r>
              <a:rPr lang="en-US" sz="2000" b="0" i="0" dirty="0">
                <a:solidFill>
                  <a:srgbClr val="000000"/>
                </a:solidFill>
                <a:effectLst/>
                <a:latin typeface="Adobe Garamond Pro" panose="02020502060506020403"/>
              </a:rPr>
              <a:t>​</a:t>
            </a:r>
          </a:p>
          <a:p>
            <a:pPr algn="l" rtl="0" fontAlgn="base"/>
            <a:endParaRPr lang="en-US" sz="2000" b="0" i="0" dirty="0">
              <a:solidFill>
                <a:srgbClr val="000000"/>
              </a:solidFill>
              <a:effectLst/>
              <a:latin typeface="Adobe Garamond Pro" panose="02020502060506020403"/>
            </a:endParaRPr>
          </a:p>
          <a:p>
            <a:pPr algn="l" rtl="0" fontAlgn="base"/>
            <a:r>
              <a:rPr lang="en-US" sz="2000" b="0" i="0" u="none" strike="noStrike" dirty="0">
                <a:solidFill>
                  <a:srgbClr val="000000"/>
                </a:solidFill>
                <a:effectLst/>
                <a:latin typeface="Adobe Garamond Pro" panose="02020502060506020403"/>
              </a:rPr>
              <a:t>Annual Budget timeline—</a:t>
            </a:r>
            <a:r>
              <a:rPr lang="en-US" sz="2000" b="0" i="0" dirty="0">
                <a:solidFill>
                  <a:srgbClr val="000000"/>
                </a:solidFill>
                <a:effectLst/>
                <a:latin typeface="Adobe Garamond Pro" panose="02020502060506020403"/>
              </a:rPr>
              <a:t>​</a:t>
            </a:r>
          </a:p>
          <a:p>
            <a:pPr marL="342900" indent="-342900" algn="l" rtl="0" fontAlgn="base">
              <a:buFont typeface="Arial" panose="020B0604020202020204" pitchFamily="34" charset="0"/>
              <a:buChar char="•"/>
            </a:pPr>
            <a:r>
              <a:rPr lang="en-US" sz="2000" b="0" i="0" u="none" strike="noStrike" dirty="0">
                <a:solidFill>
                  <a:srgbClr val="000000"/>
                </a:solidFill>
                <a:effectLst/>
                <a:latin typeface="Adobe Garamond Pro" panose="02020502060506020403"/>
              </a:rPr>
              <a:t>July- senior staff starts working on the budget for the following year.  Priorities are identified.</a:t>
            </a:r>
            <a:r>
              <a:rPr lang="en-US" sz="2000" b="0" i="0" dirty="0">
                <a:solidFill>
                  <a:srgbClr val="000000"/>
                </a:solidFill>
                <a:effectLst/>
                <a:latin typeface="Adobe Garamond Pro" panose="02020502060506020403"/>
              </a:rPr>
              <a:t>​</a:t>
            </a:r>
          </a:p>
          <a:p>
            <a:pPr marL="342900" indent="-342900" algn="l" rtl="0" fontAlgn="base">
              <a:buFont typeface="Arial" panose="020B0604020202020204" pitchFamily="34" charset="0"/>
              <a:buChar char="•"/>
            </a:pPr>
            <a:r>
              <a:rPr lang="en-US" sz="2000" b="0" i="0" u="none" strike="noStrike" dirty="0">
                <a:solidFill>
                  <a:srgbClr val="000000"/>
                </a:solidFill>
                <a:effectLst/>
                <a:latin typeface="Adobe Garamond Pro" panose="02020502060506020403"/>
              </a:rPr>
              <a:t>Fall- work is conducted on building the annual budget for the following year.  </a:t>
            </a:r>
            <a:r>
              <a:rPr lang="en-US" sz="2000" b="0" i="0" dirty="0">
                <a:solidFill>
                  <a:srgbClr val="000000"/>
                </a:solidFill>
                <a:effectLst/>
                <a:latin typeface="Adobe Garamond Pro" panose="02020502060506020403"/>
              </a:rPr>
              <a:t>​</a:t>
            </a:r>
          </a:p>
          <a:p>
            <a:pPr marL="342900" indent="-342900" algn="l" rtl="0" fontAlgn="base">
              <a:buFont typeface="Arial" panose="020B0604020202020204" pitchFamily="34" charset="0"/>
              <a:buChar char="•"/>
            </a:pPr>
            <a:r>
              <a:rPr lang="en-US" sz="2000" b="0" i="0" u="none" strike="noStrike" dirty="0">
                <a:solidFill>
                  <a:srgbClr val="000000"/>
                </a:solidFill>
                <a:effectLst/>
                <a:latin typeface="Adobe Garamond Pro" panose="02020502060506020403"/>
              </a:rPr>
              <a:t>January- Annual Capital Improvement Plan (CIP) is traditionally presented to the School Board</a:t>
            </a:r>
            <a:r>
              <a:rPr lang="en-US" sz="2000" b="0" i="0" dirty="0">
                <a:solidFill>
                  <a:srgbClr val="000000"/>
                </a:solidFill>
                <a:effectLst/>
                <a:latin typeface="Adobe Garamond Pro" panose="02020502060506020403"/>
              </a:rPr>
              <a:t>​</a:t>
            </a:r>
          </a:p>
          <a:p>
            <a:pPr marL="342900" indent="-342900" algn="l" rtl="0" fontAlgn="base">
              <a:buFont typeface="Arial" panose="020B0604020202020204" pitchFamily="34" charset="0"/>
              <a:buChar char="•"/>
            </a:pPr>
            <a:r>
              <a:rPr lang="en-US" sz="2000" b="0" i="0" u="none" strike="noStrike" dirty="0">
                <a:solidFill>
                  <a:srgbClr val="000000"/>
                </a:solidFill>
                <a:effectLst/>
                <a:latin typeface="Adobe Garamond Pro" panose="02020502060506020403"/>
              </a:rPr>
              <a:t>February-  First Wednesday in February the proposed budget is presented to the School Board.  This is a work in process.  This budget will be adjusted based on feedback from the community, work sessions of the school board, funding changes from the County Board of Supervisors, and the State.  </a:t>
            </a:r>
            <a:r>
              <a:rPr lang="en-US" sz="2000" b="0" i="0" dirty="0">
                <a:solidFill>
                  <a:srgbClr val="000000"/>
                </a:solidFill>
                <a:effectLst/>
                <a:latin typeface="Adobe Garamond Pro" panose="02020502060506020403"/>
              </a:rPr>
              <a:t>​</a:t>
            </a:r>
          </a:p>
          <a:p>
            <a:pPr marL="342900" indent="-342900" algn="l" rtl="0" fontAlgn="base">
              <a:buFont typeface="Arial" panose="020B0604020202020204" pitchFamily="34" charset="0"/>
              <a:buChar char="•"/>
            </a:pPr>
            <a:r>
              <a:rPr lang="en-US" sz="2000" b="0" i="0" u="none" strike="noStrike" dirty="0">
                <a:solidFill>
                  <a:srgbClr val="000000"/>
                </a:solidFill>
                <a:effectLst/>
                <a:latin typeface="Adobe Garamond Pro" panose="02020502060506020403"/>
              </a:rPr>
              <a:t>March- the School Board adopts the budget and sends to the County Board of Supervisors</a:t>
            </a:r>
            <a:r>
              <a:rPr lang="en-US" sz="2000" b="0" i="0" dirty="0">
                <a:solidFill>
                  <a:srgbClr val="000000"/>
                </a:solidFill>
                <a:effectLst/>
                <a:latin typeface="Adobe Garamond Pro" panose="02020502060506020403"/>
              </a:rPr>
              <a:t>​</a:t>
            </a:r>
          </a:p>
          <a:p>
            <a:pPr marL="342900" indent="-342900" algn="l" rtl="0" fontAlgn="base">
              <a:buFont typeface="Arial" panose="020B0604020202020204" pitchFamily="34" charset="0"/>
              <a:buChar char="•"/>
            </a:pPr>
            <a:r>
              <a:rPr lang="en-US" sz="2000" b="0" i="0" u="none" strike="noStrike" dirty="0">
                <a:solidFill>
                  <a:srgbClr val="000000"/>
                </a:solidFill>
                <a:effectLst/>
                <a:latin typeface="Adobe Garamond Pro" panose="02020502060506020403"/>
              </a:rPr>
              <a:t>April-The budget is approved by the County Board of </a:t>
            </a:r>
            <a:r>
              <a:rPr lang="en-US" sz="2200" b="0" i="0" u="none" strike="noStrike" dirty="0">
                <a:solidFill>
                  <a:srgbClr val="000000"/>
                </a:solidFill>
                <a:effectLst/>
                <a:latin typeface="Adobe Garamond Pro" panose="02020502060506020403"/>
              </a:rPr>
              <a:t>Supervisors. </a:t>
            </a:r>
            <a:endParaRPr lang="en-US" sz="2200" b="0" i="0" dirty="0">
              <a:solidFill>
                <a:srgbClr val="000000"/>
              </a:solidFill>
              <a:effectLst/>
              <a:latin typeface="Adobe Garamond Pro" panose="02020502060506020403"/>
            </a:endParaRPr>
          </a:p>
          <a:p>
            <a:pPr marL="342900" marR="0" lvl="0" indent="-3429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Adobe Garamond Pro" panose="02020502060506020403" pitchFamily="18" charset="77"/>
              <a:ea typeface="+mj-ea"/>
              <a:cs typeface="Futura Medium" panose="020B0602020204020303" pitchFamily="34" charset="-79"/>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Adobe Garamond Pro" panose="02020502060506020403" pitchFamily="18" charset="77"/>
              <a:ea typeface="+mj-ea"/>
              <a:cs typeface="Futura Medium" panose="020B0602020204020303" pitchFamily="34" charset="-79"/>
            </a:endParaRPr>
          </a:p>
        </p:txBody>
      </p:sp>
    </p:spTree>
    <p:extLst>
      <p:ext uri="{BB962C8B-B14F-4D97-AF65-F5344CB8AC3E}">
        <p14:creationId xmlns:p14="http://schemas.microsoft.com/office/powerpoint/2010/main" val="1723509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5E1FA90-5503-0547-AF83-F9C014B5E853}"/>
              </a:ext>
            </a:extLst>
          </p:cNvPr>
          <p:cNvSpPr txBox="1"/>
          <p:nvPr/>
        </p:nvSpPr>
        <p:spPr>
          <a:xfrm>
            <a:off x="5492919" y="-369332"/>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Title 2">
            <a:extLst>
              <a:ext uri="{FF2B5EF4-FFF2-40B4-BE49-F238E27FC236}">
                <a16:creationId xmlns:a16="http://schemas.microsoft.com/office/drawing/2014/main" id="{06492F4F-29E5-854E-927E-341952B39E61}"/>
              </a:ext>
            </a:extLst>
          </p:cNvPr>
          <p:cNvSpPr txBox="1">
            <a:spLocks/>
          </p:cNvSpPr>
          <p:nvPr/>
        </p:nvSpPr>
        <p:spPr>
          <a:xfrm>
            <a:off x="2630905" y="585861"/>
            <a:ext cx="9079831" cy="9431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2800" b="1" i="0" u="none" strike="noStrike" dirty="0">
                <a:solidFill>
                  <a:srgbClr val="000000"/>
                </a:solidFill>
                <a:effectLst/>
                <a:latin typeface="Adobe Garamond Pro" panose="02020502060506020403"/>
              </a:rPr>
              <a:t>Where does SACI fit in?</a:t>
            </a:r>
            <a:r>
              <a:rPr lang="en-US" sz="2800" b="1" i="0" dirty="0">
                <a:solidFill>
                  <a:srgbClr val="000000"/>
                </a:solidFill>
                <a:effectLst/>
                <a:latin typeface="Adobe Garamond Pro" panose="02020502060506020403"/>
              </a:rPr>
              <a:t>​</a:t>
            </a:r>
            <a:endParaRPr kumimoji="0" lang="en-US" sz="2800" b="1" i="0" u="none" strike="noStrike" kern="1200" cap="none" spc="0" normalizeH="0" baseline="0" noProof="0" dirty="0">
              <a:ln>
                <a:noFill/>
              </a:ln>
              <a:solidFill>
                <a:prstClr val="black"/>
              </a:solidFill>
              <a:effectLst/>
              <a:uLnTx/>
              <a:uFillTx/>
              <a:latin typeface="Adobe Garamond Pro" panose="02020502060506020403"/>
              <a:cs typeface="Futura Medium" panose="020B0602020204020303" pitchFamily="34" charset="-79"/>
            </a:endParaRPr>
          </a:p>
        </p:txBody>
      </p:sp>
      <p:sp>
        <p:nvSpPr>
          <p:cNvPr id="6" name="Title 2">
            <a:extLst>
              <a:ext uri="{FF2B5EF4-FFF2-40B4-BE49-F238E27FC236}">
                <a16:creationId xmlns:a16="http://schemas.microsoft.com/office/drawing/2014/main" id="{E1247890-D777-174E-938A-5EEE53C88FC9}"/>
              </a:ext>
            </a:extLst>
          </p:cNvPr>
          <p:cNvSpPr txBox="1">
            <a:spLocks/>
          </p:cNvSpPr>
          <p:nvPr/>
        </p:nvSpPr>
        <p:spPr>
          <a:xfrm>
            <a:off x="3030500" y="1528986"/>
            <a:ext cx="7598046" cy="512046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rtl="0" fontAlgn="base"/>
            <a:r>
              <a:rPr lang="en-US" sz="2200" b="0" i="0" u="none" strike="noStrike" dirty="0">
                <a:solidFill>
                  <a:srgbClr val="000000"/>
                </a:solidFill>
                <a:effectLst/>
                <a:latin typeface="Adobe Garamond Pro" panose="02020502060506020403"/>
              </a:rPr>
              <a:t>. </a:t>
            </a:r>
            <a:endParaRPr lang="en-US" sz="2200" b="0" i="0" dirty="0">
              <a:solidFill>
                <a:srgbClr val="000000"/>
              </a:solidFill>
              <a:effectLst/>
              <a:latin typeface="Adobe Garamond Pro" panose="02020502060506020403"/>
            </a:endParaRPr>
          </a:p>
          <a:p>
            <a:pPr marL="342900" marR="0" lvl="0" indent="-3429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Adobe Garamond Pro" panose="02020502060506020403" pitchFamily="18" charset="77"/>
              <a:ea typeface="+mj-ea"/>
              <a:cs typeface="Futura Medium" panose="020B0602020204020303" pitchFamily="34" charset="-79"/>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Adobe Garamond Pro" panose="02020502060506020403" pitchFamily="18" charset="77"/>
              <a:ea typeface="+mj-ea"/>
              <a:cs typeface="Futura Medium" panose="020B0602020204020303" pitchFamily="34" charset="-79"/>
            </a:endParaRPr>
          </a:p>
        </p:txBody>
      </p:sp>
      <p:sp>
        <p:nvSpPr>
          <p:cNvPr id="4" name="TextBox 3">
            <a:extLst>
              <a:ext uri="{FF2B5EF4-FFF2-40B4-BE49-F238E27FC236}">
                <a16:creationId xmlns:a16="http://schemas.microsoft.com/office/drawing/2014/main" id="{1C820E11-E0FC-6AE1-5493-8228FBE31C4B}"/>
              </a:ext>
            </a:extLst>
          </p:cNvPr>
          <p:cNvSpPr txBox="1"/>
          <p:nvPr/>
        </p:nvSpPr>
        <p:spPr>
          <a:xfrm>
            <a:off x="3030500" y="1563158"/>
            <a:ext cx="6978316" cy="4708981"/>
          </a:xfrm>
          <a:prstGeom prst="rect">
            <a:avLst/>
          </a:prstGeom>
          <a:noFill/>
        </p:spPr>
        <p:txBody>
          <a:bodyPr wrap="square" lIns="91440" tIns="45720" rIns="91440" bIns="45720" anchor="t">
            <a:spAutoFit/>
          </a:bodyPr>
          <a:lstStyle/>
          <a:p>
            <a:pPr marL="342900" indent="-342900" fontAlgn="base">
              <a:buFont typeface="Arial" panose="020B0604020202020204" pitchFamily="34" charset="0"/>
              <a:buChar char="•"/>
            </a:pPr>
            <a:r>
              <a:rPr lang="en-US" sz="2000" b="0" i="0" u="none" strike="noStrike" dirty="0">
                <a:solidFill>
                  <a:srgbClr val="000000"/>
                </a:solidFill>
                <a:effectLst/>
                <a:latin typeface="Adobe Garamond Pro" panose="02020502060506020403"/>
              </a:rPr>
              <a:t>We will have a direct presentation of the Annual </a:t>
            </a:r>
            <a:r>
              <a:rPr lang="en-US" sz="2000" dirty="0">
                <a:solidFill>
                  <a:srgbClr val="000000"/>
                </a:solidFill>
                <a:latin typeface="Adobe Garamond Pro" panose="02020502060506020403"/>
              </a:rPr>
              <a:t>Budget; typically, this is the</a:t>
            </a:r>
            <a:r>
              <a:rPr lang="en-US" sz="2000" b="0" i="0" u="none" strike="noStrike" dirty="0">
                <a:solidFill>
                  <a:srgbClr val="000000"/>
                </a:solidFill>
                <a:effectLst/>
                <a:latin typeface="Adobe Garamond Pro" panose="02020502060506020403"/>
              </a:rPr>
              <a:t> second Thursday of February.  This will be your opportunity to ask questions. </a:t>
            </a:r>
            <a:r>
              <a:rPr lang="en-US" sz="2000" b="0" i="0" dirty="0">
                <a:solidFill>
                  <a:srgbClr val="000000"/>
                </a:solidFill>
                <a:effectLst/>
                <a:latin typeface="Adobe Garamond Pro" panose="02020502060506020403"/>
              </a:rPr>
              <a:t>​</a:t>
            </a:r>
          </a:p>
          <a:p>
            <a:pPr marL="342900" indent="-342900" algn="l" rtl="0" fontAlgn="base">
              <a:buFont typeface="Arial" panose="020B0604020202020204" pitchFamily="34" charset="0"/>
              <a:buChar char="•"/>
            </a:pPr>
            <a:r>
              <a:rPr lang="en-US" sz="2000" b="0" i="0" u="none" strike="noStrike" dirty="0">
                <a:solidFill>
                  <a:srgbClr val="000000"/>
                </a:solidFill>
                <a:effectLst/>
                <a:latin typeface="Adobe Garamond Pro" panose="02020502060506020403"/>
              </a:rPr>
              <a:t>Along with any </a:t>
            </a:r>
            <a:r>
              <a:rPr lang="en-US" sz="2000" dirty="0">
                <a:solidFill>
                  <a:srgbClr val="000000"/>
                </a:solidFill>
                <a:latin typeface="Adobe Garamond Pro" panose="02020502060506020403"/>
              </a:rPr>
              <a:t>citizen, you may </a:t>
            </a:r>
            <a:r>
              <a:rPr lang="en-US" sz="2000" b="0" i="0" u="none" strike="noStrike" dirty="0">
                <a:solidFill>
                  <a:srgbClr val="000000"/>
                </a:solidFill>
                <a:effectLst/>
                <a:latin typeface="Adobe Garamond Pro" panose="02020502060506020403"/>
              </a:rPr>
              <a:t>bring up any concerns as part of the public review and work sessions with the School Board.  </a:t>
            </a:r>
            <a:r>
              <a:rPr lang="en-US" sz="2000" b="0" i="0" dirty="0">
                <a:solidFill>
                  <a:srgbClr val="000000"/>
                </a:solidFill>
                <a:effectLst/>
                <a:latin typeface="Adobe Garamond Pro" panose="02020502060506020403"/>
              </a:rPr>
              <a:t>​</a:t>
            </a:r>
          </a:p>
          <a:p>
            <a:pPr marL="342900" indent="-342900" algn="l" rtl="0" fontAlgn="base">
              <a:buFont typeface="Arial" panose="020B0604020202020204" pitchFamily="34" charset="0"/>
              <a:buChar char="•"/>
            </a:pPr>
            <a:r>
              <a:rPr lang="en-US" sz="2000" b="0" i="0" u="none" strike="noStrike" dirty="0">
                <a:solidFill>
                  <a:srgbClr val="000000"/>
                </a:solidFill>
                <a:effectLst/>
                <a:latin typeface="Adobe Garamond Pro" panose="02020502060506020403"/>
              </a:rPr>
              <a:t>Annual Report- during the annual report writing process we identify our priorities for the division.  This information is presented to the Superintendent, and this helps to provide information as they develop priorities for the next school year's budget.  </a:t>
            </a:r>
            <a:r>
              <a:rPr lang="en-US" sz="2000" b="0" i="0" dirty="0">
                <a:solidFill>
                  <a:srgbClr val="000000"/>
                </a:solidFill>
                <a:effectLst/>
                <a:latin typeface="Adobe Garamond Pro" panose="02020502060506020403"/>
              </a:rPr>
              <a:t>​</a:t>
            </a:r>
          </a:p>
          <a:p>
            <a:pPr marL="342900" indent="-342900" algn="l" rtl="0" fontAlgn="base">
              <a:buFont typeface="Arial" panose="020B0604020202020204" pitchFamily="34" charset="0"/>
              <a:buChar char="•"/>
            </a:pPr>
            <a:r>
              <a:rPr lang="en-US" sz="2000" b="0" i="0" u="none" strike="noStrike" dirty="0">
                <a:solidFill>
                  <a:srgbClr val="000000"/>
                </a:solidFill>
                <a:effectLst/>
                <a:latin typeface="Adobe Garamond Pro" panose="02020502060506020403"/>
              </a:rPr>
              <a:t>This year we are working to learn about what is and is not happening in the division in relation to instructional practices.  This helps us make informed recommendations for practices and priorities moving into the following year.  This year we are working to help inform the </a:t>
            </a:r>
            <a:r>
              <a:rPr lang="en-US" sz="2000" dirty="0">
                <a:solidFill>
                  <a:srgbClr val="000000"/>
                </a:solidFill>
                <a:latin typeface="Adobe Garamond Pro" panose="02020502060506020403"/>
              </a:rPr>
              <a:t>2026-27</a:t>
            </a:r>
            <a:r>
              <a:rPr lang="en-US" sz="2000" b="0" i="0" u="none" strike="noStrike" dirty="0">
                <a:solidFill>
                  <a:srgbClr val="000000"/>
                </a:solidFill>
                <a:effectLst/>
                <a:latin typeface="Adobe Garamond Pro" panose="02020502060506020403"/>
              </a:rPr>
              <a:t> budget. </a:t>
            </a:r>
            <a:endParaRPr lang="en-US" sz="2000" b="0" i="0" dirty="0">
              <a:solidFill>
                <a:srgbClr val="000000"/>
              </a:solidFill>
              <a:effectLst/>
              <a:latin typeface="Adobe Garamond Pro" panose="02020502060506020403"/>
            </a:endParaRPr>
          </a:p>
        </p:txBody>
      </p:sp>
    </p:spTree>
    <p:extLst>
      <p:ext uri="{BB962C8B-B14F-4D97-AF65-F5344CB8AC3E}">
        <p14:creationId xmlns:p14="http://schemas.microsoft.com/office/powerpoint/2010/main" val="2893655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5E1FA90-5503-0547-AF83-F9C014B5E853}"/>
              </a:ext>
            </a:extLst>
          </p:cNvPr>
          <p:cNvSpPr txBox="1"/>
          <p:nvPr/>
        </p:nvSpPr>
        <p:spPr>
          <a:xfrm>
            <a:off x="5492919" y="-369332"/>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Title 2">
            <a:extLst>
              <a:ext uri="{FF2B5EF4-FFF2-40B4-BE49-F238E27FC236}">
                <a16:creationId xmlns:a16="http://schemas.microsoft.com/office/drawing/2014/main" id="{06492F4F-29E5-854E-927E-341952B39E61}"/>
              </a:ext>
            </a:extLst>
          </p:cNvPr>
          <p:cNvSpPr txBox="1">
            <a:spLocks/>
          </p:cNvSpPr>
          <p:nvPr/>
        </p:nvSpPr>
        <p:spPr>
          <a:xfrm>
            <a:off x="2630905" y="585861"/>
            <a:ext cx="9079831" cy="9431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2800" b="1" i="0" dirty="0">
                <a:solidFill>
                  <a:srgbClr val="000000"/>
                </a:solidFill>
                <a:effectLst/>
                <a:latin typeface="Adobe Garamond Pro" panose="02020502060506020403"/>
              </a:rPr>
              <a:t>SACI Influence</a:t>
            </a:r>
            <a:endParaRPr kumimoji="0" lang="en-US" sz="2800" b="1" i="0" u="none" strike="noStrike" kern="1200" cap="none" spc="0" normalizeH="0" baseline="0" noProof="0" dirty="0">
              <a:ln>
                <a:noFill/>
              </a:ln>
              <a:solidFill>
                <a:prstClr val="black"/>
              </a:solidFill>
              <a:effectLst/>
              <a:uLnTx/>
              <a:uFillTx/>
              <a:latin typeface="Adobe Garamond Pro" panose="02020502060506020403"/>
              <a:cs typeface="Futura Medium" panose="020B0602020204020303" pitchFamily="34" charset="-79"/>
            </a:endParaRPr>
          </a:p>
        </p:txBody>
      </p:sp>
      <p:sp>
        <p:nvSpPr>
          <p:cNvPr id="6" name="Title 2">
            <a:extLst>
              <a:ext uri="{FF2B5EF4-FFF2-40B4-BE49-F238E27FC236}">
                <a16:creationId xmlns:a16="http://schemas.microsoft.com/office/drawing/2014/main" id="{E1247890-D777-174E-938A-5EEE53C88FC9}"/>
              </a:ext>
            </a:extLst>
          </p:cNvPr>
          <p:cNvSpPr txBox="1">
            <a:spLocks/>
          </p:cNvSpPr>
          <p:nvPr/>
        </p:nvSpPr>
        <p:spPr>
          <a:xfrm>
            <a:off x="3030500" y="1528986"/>
            <a:ext cx="7598046" cy="512046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rtl="0" fontAlgn="base"/>
            <a:r>
              <a:rPr lang="en-US" sz="2200" b="0" i="0" u="none" strike="noStrike" dirty="0">
                <a:solidFill>
                  <a:srgbClr val="000000"/>
                </a:solidFill>
                <a:effectLst/>
                <a:latin typeface="Adobe Garamond Pro" panose="02020502060506020403"/>
              </a:rPr>
              <a:t>. </a:t>
            </a:r>
            <a:endParaRPr lang="en-US" sz="2200" b="0" i="0" dirty="0">
              <a:solidFill>
                <a:srgbClr val="000000"/>
              </a:solidFill>
              <a:effectLst/>
              <a:latin typeface="Adobe Garamond Pro" panose="02020502060506020403"/>
            </a:endParaRPr>
          </a:p>
          <a:p>
            <a:pPr marL="342900" marR="0" lvl="0" indent="-3429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Adobe Garamond Pro" panose="02020502060506020403" pitchFamily="18" charset="77"/>
              <a:ea typeface="+mj-ea"/>
              <a:cs typeface="Futura Medium" panose="020B0602020204020303" pitchFamily="34" charset="-79"/>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Adobe Garamond Pro" panose="02020502060506020403" pitchFamily="18" charset="77"/>
              <a:ea typeface="+mj-ea"/>
              <a:cs typeface="Futura Medium" panose="020B0602020204020303" pitchFamily="34" charset="-79"/>
            </a:endParaRPr>
          </a:p>
        </p:txBody>
      </p:sp>
      <p:sp>
        <p:nvSpPr>
          <p:cNvPr id="4" name="TextBox 3">
            <a:extLst>
              <a:ext uri="{FF2B5EF4-FFF2-40B4-BE49-F238E27FC236}">
                <a16:creationId xmlns:a16="http://schemas.microsoft.com/office/drawing/2014/main" id="{1C820E11-E0FC-6AE1-5493-8228FBE31C4B}"/>
              </a:ext>
            </a:extLst>
          </p:cNvPr>
          <p:cNvSpPr txBox="1"/>
          <p:nvPr/>
        </p:nvSpPr>
        <p:spPr>
          <a:xfrm>
            <a:off x="3192379" y="1668993"/>
            <a:ext cx="6978316" cy="4062651"/>
          </a:xfrm>
          <a:prstGeom prst="rect">
            <a:avLst/>
          </a:prstGeom>
          <a:noFill/>
        </p:spPr>
        <p:txBody>
          <a:bodyPr wrap="square" lIns="91440" tIns="45720" rIns="91440" bIns="45720" anchor="t">
            <a:spAutoFit/>
          </a:bodyPr>
          <a:lstStyle/>
          <a:p>
            <a:pPr algn="l" rtl="0" fontAlgn="base"/>
            <a:r>
              <a:rPr lang="en-US" sz="2400" b="0" i="0" u="none" strike="noStrike" dirty="0">
                <a:solidFill>
                  <a:srgbClr val="000000"/>
                </a:solidFill>
                <a:effectLst/>
                <a:latin typeface="Adobe Garamond Pro" panose="02020502060506020403"/>
              </a:rPr>
              <a:t>There may be times when the Superintendent requests immediate feedback on a project.  Some examples have been updates to the homework regulation and the Strategic </a:t>
            </a:r>
            <a:r>
              <a:rPr lang="en-US" dirty="0"/>
              <a:t>Plan</a:t>
            </a:r>
            <a:r>
              <a:rPr lang="en-US" sz="2400" b="0" i="0" u="none" strike="noStrike" dirty="0">
                <a:solidFill>
                  <a:srgbClr val="000000"/>
                </a:solidFill>
                <a:effectLst/>
                <a:latin typeface="Adobe Garamond Pro" panose="02020502060506020403"/>
              </a:rPr>
              <a:t>.  We may be asked to review information and provide direct feedback.  This will happen at the discretion of the Superintendent. </a:t>
            </a:r>
            <a:r>
              <a:rPr lang="en-US" sz="1800" b="0" i="0" u="none" strike="noStrike" dirty="0">
                <a:solidFill>
                  <a:srgbClr val="000000"/>
                </a:solidFill>
                <a:effectLst/>
                <a:latin typeface="Calibri"/>
                <a:ea typeface="Calibri"/>
                <a:cs typeface="Calibri"/>
              </a:rPr>
              <a:t> </a:t>
            </a:r>
            <a:endParaRPr lang="en-US" sz="2000" b="0" i="0" u="none" strike="noStrike" dirty="0">
              <a:solidFill>
                <a:srgbClr val="000000"/>
              </a:solidFill>
              <a:effectLst/>
              <a:latin typeface="Calibri"/>
              <a:ea typeface="Calibri"/>
              <a:cs typeface="Calibri"/>
            </a:endParaRPr>
          </a:p>
          <a:p>
            <a:endParaRPr lang="en-US" dirty="0">
              <a:solidFill>
                <a:srgbClr val="000000"/>
              </a:solidFill>
              <a:latin typeface="Calibri"/>
              <a:ea typeface="Calibri"/>
              <a:cs typeface="Calibri"/>
            </a:endParaRPr>
          </a:p>
          <a:p>
            <a:r>
              <a:rPr lang="en-US" sz="2400" dirty="0">
                <a:solidFill>
                  <a:srgbClr val="000000"/>
                </a:solidFill>
                <a:latin typeface="Adobe Garamond Pro"/>
                <a:ea typeface="Calibri"/>
                <a:cs typeface="Calibri"/>
              </a:rPr>
              <a:t>We have also been asked to participate in additional work groups (Standards Based Grading, Communication, Calendar) to provide feedback from the parent perspective.</a:t>
            </a:r>
            <a:r>
              <a:rPr lang="en-US" dirty="0">
                <a:solidFill>
                  <a:srgbClr val="000000"/>
                </a:solidFill>
                <a:latin typeface="Adobe Garamond Pro"/>
                <a:ea typeface="Calibri"/>
                <a:cs typeface="Calibri"/>
              </a:rPr>
              <a:t>  </a:t>
            </a:r>
          </a:p>
        </p:txBody>
      </p:sp>
    </p:spTree>
    <p:extLst>
      <p:ext uri="{BB962C8B-B14F-4D97-AF65-F5344CB8AC3E}">
        <p14:creationId xmlns:p14="http://schemas.microsoft.com/office/powerpoint/2010/main" val="246546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5E1FA90-5503-0547-AF83-F9C014B5E853}"/>
              </a:ext>
            </a:extLst>
          </p:cNvPr>
          <p:cNvSpPr txBox="1"/>
          <p:nvPr/>
        </p:nvSpPr>
        <p:spPr>
          <a:xfrm>
            <a:off x="5492919" y="-369332"/>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Title 2">
            <a:extLst>
              <a:ext uri="{FF2B5EF4-FFF2-40B4-BE49-F238E27FC236}">
                <a16:creationId xmlns:a16="http://schemas.microsoft.com/office/drawing/2014/main" id="{06492F4F-29E5-854E-927E-341952B39E61}"/>
              </a:ext>
            </a:extLst>
          </p:cNvPr>
          <p:cNvSpPr txBox="1">
            <a:spLocks/>
          </p:cNvSpPr>
          <p:nvPr/>
        </p:nvSpPr>
        <p:spPr>
          <a:xfrm>
            <a:off x="2646946" y="960664"/>
            <a:ext cx="9079831" cy="9431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u="none" kern="1200" cap="none" spc="0" normalizeH="0" baseline="0" noProof="0" dirty="0">
                <a:ln>
                  <a:noFill/>
                </a:ln>
                <a:solidFill>
                  <a:srgbClr val="000000"/>
                </a:solidFill>
                <a:uLnTx/>
                <a:uFillTx/>
                <a:latin typeface="Adobe Garamond Pro" panose="02020502060506020403"/>
                <a:cs typeface="Futura Medium" panose="020B0602020204020303" pitchFamily="34" charset="-79"/>
              </a:rPr>
              <a:t>Attendance Expectations</a:t>
            </a:r>
            <a:endParaRPr kumimoji="0" lang="en-US" sz="2800" b="1" i="0" u="none" kern="1200" cap="none" spc="0" normalizeH="0" baseline="0" noProof="0" dirty="0">
              <a:ln>
                <a:noFill/>
              </a:ln>
              <a:solidFill>
                <a:prstClr val="black"/>
              </a:solidFill>
              <a:effectLst/>
              <a:uLnTx/>
              <a:uFillTx/>
              <a:latin typeface="Adobe Garamond Pro" panose="02020502060506020403"/>
              <a:cs typeface="Futura Medium" panose="020B0602020204020303" pitchFamily="34" charset="-79"/>
            </a:endParaRPr>
          </a:p>
        </p:txBody>
      </p:sp>
      <p:sp>
        <p:nvSpPr>
          <p:cNvPr id="6" name="Title 2">
            <a:extLst>
              <a:ext uri="{FF2B5EF4-FFF2-40B4-BE49-F238E27FC236}">
                <a16:creationId xmlns:a16="http://schemas.microsoft.com/office/drawing/2014/main" id="{E1247890-D777-174E-938A-5EEE53C88FC9}"/>
              </a:ext>
            </a:extLst>
          </p:cNvPr>
          <p:cNvSpPr txBox="1">
            <a:spLocks/>
          </p:cNvSpPr>
          <p:nvPr/>
        </p:nvSpPr>
        <p:spPr>
          <a:xfrm>
            <a:off x="3030500" y="1528986"/>
            <a:ext cx="7598046" cy="512046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rtl="0" fontAlgn="base"/>
            <a:r>
              <a:rPr lang="en-US" sz="2200" b="0" i="0" u="none" strike="noStrike" dirty="0">
                <a:solidFill>
                  <a:srgbClr val="000000"/>
                </a:solidFill>
                <a:effectLst/>
                <a:latin typeface="Adobe Garamond Pro" panose="02020502060506020403"/>
              </a:rPr>
              <a:t>. </a:t>
            </a:r>
            <a:endParaRPr lang="en-US" sz="2200" b="0" i="0" dirty="0">
              <a:solidFill>
                <a:srgbClr val="000000"/>
              </a:solidFill>
              <a:effectLst/>
              <a:latin typeface="Adobe Garamond Pro" panose="02020502060506020403"/>
            </a:endParaRPr>
          </a:p>
          <a:p>
            <a:pPr marL="342900" marR="0" lvl="0" indent="-3429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Adobe Garamond Pro" panose="02020502060506020403" pitchFamily="18" charset="77"/>
              <a:ea typeface="+mj-ea"/>
              <a:cs typeface="Futura Medium" panose="020B0602020204020303" pitchFamily="34" charset="-79"/>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Adobe Garamond Pro" panose="02020502060506020403" pitchFamily="18" charset="77"/>
              <a:ea typeface="+mj-ea"/>
              <a:cs typeface="Futura Medium" panose="020B0602020204020303" pitchFamily="34" charset="-79"/>
            </a:endParaRPr>
          </a:p>
        </p:txBody>
      </p:sp>
      <p:sp>
        <p:nvSpPr>
          <p:cNvPr id="4" name="TextBox 3">
            <a:extLst>
              <a:ext uri="{FF2B5EF4-FFF2-40B4-BE49-F238E27FC236}">
                <a16:creationId xmlns:a16="http://schemas.microsoft.com/office/drawing/2014/main" id="{1C820E11-E0FC-6AE1-5493-8228FBE31C4B}"/>
              </a:ext>
            </a:extLst>
          </p:cNvPr>
          <p:cNvSpPr txBox="1"/>
          <p:nvPr/>
        </p:nvSpPr>
        <p:spPr>
          <a:xfrm>
            <a:off x="3144252" y="2278593"/>
            <a:ext cx="6978316" cy="2800767"/>
          </a:xfrm>
          <a:prstGeom prst="rect">
            <a:avLst/>
          </a:prstGeom>
          <a:noFill/>
        </p:spPr>
        <p:txBody>
          <a:bodyPr wrap="square">
            <a:spAutoFit/>
          </a:bodyPr>
          <a:lstStyle/>
          <a:p>
            <a:pPr marL="285750" indent="-285750" algn="l" rtl="0" fontAlgn="base">
              <a:buFont typeface="Wingdings" panose="05000000000000000000" pitchFamily="2" charset="2"/>
              <a:buChar char="§"/>
            </a:pPr>
            <a:r>
              <a:rPr lang="en-US" sz="2200" b="0" i="0" u="none" strike="noStrike" dirty="0">
                <a:solidFill>
                  <a:srgbClr val="000000"/>
                </a:solidFill>
                <a:effectLst/>
                <a:latin typeface="Adobe Garamond Pro" panose="02020502060506020403"/>
              </a:rPr>
              <a:t>Every school is represented each month by primary or alternate. </a:t>
            </a:r>
            <a:r>
              <a:rPr lang="en-US" sz="2200" b="0" i="0" dirty="0">
                <a:solidFill>
                  <a:srgbClr val="000000"/>
                </a:solidFill>
                <a:effectLst/>
                <a:latin typeface="Adobe Garamond Pro" panose="02020502060506020403"/>
              </a:rPr>
              <a:t>​</a:t>
            </a:r>
          </a:p>
          <a:p>
            <a:pPr marL="285750" indent="-285750" algn="l" rtl="0" fontAlgn="base">
              <a:buFont typeface="Wingdings" panose="05000000000000000000" pitchFamily="2" charset="2"/>
              <a:buChar char="§"/>
            </a:pPr>
            <a:r>
              <a:rPr lang="en-US" sz="2200" b="0" i="0" u="none" strike="noStrike" dirty="0">
                <a:solidFill>
                  <a:srgbClr val="000000"/>
                </a:solidFill>
                <a:effectLst/>
                <a:latin typeface="Adobe Garamond Pro" panose="02020502060506020403"/>
              </a:rPr>
              <a:t>Primary representative expected to contact the alternate to attend in his/her place when needed.</a:t>
            </a:r>
            <a:r>
              <a:rPr lang="en-US" sz="2200" b="0" i="0" dirty="0">
                <a:solidFill>
                  <a:srgbClr val="000000"/>
                </a:solidFill>
                <a:effectLst/>
                <a:latin typeface="Adobe Garamond Pro" panose="02020502060506020403"/>
              </a:rPr>
              <a:t>​</a:t>
            </a:r>
          </a:p>
          <a:p>
            <a:pPr marL="285750" indent="-285750" algn="l" rtl="0" fontAlgn="base">
              <a:buFont typeface="Wingdings" panose="05000000000000000000" pitchFamily="2" charset="2"/>
              <a:buChar char="§"/>
            </a:pPr>
            <a:r>
              <a:rPr lang="en-US" sz="2200" b="0" i="0" u="none" strike="noStrike" dirty="0">
                <a:solidFill>
                  <a:srgbClr val="000000"/>
                </a:solidFill>
                <a:effectLst/>
                <a:latin typeface="Adobe Garamond Pro" panose="02020502060506020403"/>
              </a:rPr>
              <a:t>If neither representative can attend, please contact the Chair so the absence can be excused. </a:t>
            </a:r>
            <a:r>
              <a:rPr lang="en-US" sz="2200" b="0" i="0" dirty="0">
                <a:solidFill>
                  <a:srgbClr val="000000"/>
                </a:solidFill>
                <a:effectLst/>
                <a:latin typeface="Adobe Garamond Pro" panose="02020502060506020403"/>
              </a:rPr>
              <a:t>​</a:t>
            </a:r>
          </a:p>
          <a:p>
            <a:pPr marL="285750" indent="-285750" algn="l" rtl="0" fontAlgn="base">
              <a:buFont typeface="Wingdings" panose="05000000000000000000" pitchFamily="2" charset="2"/>
              <a:buChar char="§"/>
            </a:pPr>
            <a:r>
              <a:rPr lang="en-US" sz="2200" b="0" i="0" u="none" strike="noStrike" dirty="0">
                <a:solidFill>
                  <a:srgbClr val="000000"/>
                </a:solidFill>
                <a:effectLst/>
                <a:latin typeface="Adobe Garamond Pro" panose="02020502060506020403"/>
              </a:rPr>
              <a:t>We meet in subgroups for discussions based on level and Associate Superintendent.  </a:t>
            </a:r>
            <a:endParaRPr lang="en-US" sz="2200" b="0" i="0" dirty="0">
              <a:solidFill>
                <a:srgbClr val="000000"/>
              </a:solidFill>
              <a:effectLst/>
              <a:latin typeface="Adobe Garamond Pro" panose="02020502060506020403"/>
            </a:endParaRPr>
          </a:p>
        </p:txBody>
      </p:sp>
    </p:spTree>
    <p:extLst>
      <p:ext uri="{BB962C8B-B14F-4D97-AF65-F5344CB8AC3E}">
        <p14:creationId xmlns:p14="http://schemas.microsoft.com/office/powerpoint/2010/main" val="306532016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256AAA03B1CAF479F6A4C529D9F7673" ma:contentTypeVersion="13" ma:contentTypeDescription="Create a new document." ma:contentTypeScope="" ma:versionID="40aa13fdb8bb6b3d274ebf8297567f65">
  <xsd:schema xmlns:xsd="http://www.w3.org/2001/XMLSchema" xmlns:xs="http://www.w3.org/2001/XMLSchema" xmlns:p="http://schemas.microsoft.com/office/2006/metadata/properties" xmlns:ns2="48cc6cff-793e-4f32-8fb8-de9284cf9240" xmlns:ns3="1f28a4a4-00e2-40fe-9f8f-ed68e03f3d8c" targetNamespace="http://schemas.microsoft.com/office/2006/metadata/properties" ma:root="true" ma:fieldsID="dd00fdef62cc7f4104387d80cbb224e3" ns2:_="" ns3:_="">
    <xsd:import namespace="48cc6cff-793e-4f32-8fb8-de9284cf9240"/>
    <xsd:import namespace="1f28a4a4-00e2-40fe-9f8f-ed68e03f3d8c"/>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cc6cff-793e-4f32-8fb8-de9284cf924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f23fc58c-6e33-4da0-902c-7e32230b8d3c"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f28a4a4-00e2-40fe-9f8f-ed68e03f3d8c"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e189f3a3-1ce3-45c8-870b-72973f1c0167}" ma:internalName="TaxCatchAll" ma:showField="CatchAllData" ma:web="1f28a4a4-00e2-40fe-9f8f-ed68e03f3d8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8cc6cff-793e-4f32-8fb8-de9284cf9240">
      <Terms xmlns="http://schemas.microsoft.com/office/infopath/2007/PartnerControls"/>
    </lcf76f155ced4ddcb4097134ff3c332f>
    <TaxCatchAll xmlns="1f28a4a4-00e2-40fe-9f8f-ed68e03f3d8c" xsi:nil="true"/>
  </documentManagement>
</p:properties>
</file>

<file path=customXml/itemProps1.xml><?xml version="1.0" encoding="utf-8"?>
<ds:datastoreItem xmlns:ds="http://schemas.openxmlformats.org/officeDocument/2006/customXml" ds:itemID="{CDA3CE66-2ABC-453B-830F-9CA7F7E01C68}"/>
</file>

<file path=customXml/itemProps2.xml><?xml version="1.0" encoding="utf-8"?>
<ds:datastoreItem xmlns:ds="http://schemas.openxmlformats.org/officeDocument/2006/customXml" ds:itemID="{1FAB0E1B-A259-4918-9736-4CDFB6569F58}">
  <ds:schemaRefs>
    <ds:schemaRef ds:uri="http://schemas.microsoft.com/sharepoint/v3/contenttype/forms"/>
  </ds:schemaRefs>
</ds:datastoreItem>
</file>

<file path=customXml/itemProps3.xml><?xml version="1.0" encoding="utf-8"?>
<ds:datastoreItem xmlns:ds="http://schemas.openxmlformats.org/officeDocument/2006/customXml" ds:itemID="{6FBA326E-5F2D-4AD8-B899-533EA37C97CB}">
  <ds:schemaRefs>
    <ds:schemaRef ds:uri="http://schemas.microsoft.com/office/2006/metadata/properties"/>
    <ds:schemaRef ds:uri="http://schemas.microsoft.com/office/infopath/2007/PartnerControls"/>
    <ds:schemaRef ds:uri="48cc6cff-793e-4f32-8fb8-de9284cf9240"/>
    <ds:schemaRef ds:uri="1f28a4a4-00e2-40fe-9f8f-ed68e03f3d8c"/>
  </ds:schemaRefs>
</ds:datastoreItem>
</file>

<file path=docProps/app.xml><?xml version="1.0" encoding="utf-8"?>
<Properties xmlns="http://schemas.openxmlformats.org/officeDocument/2006/extended-properties" xmlns:vt="http://schemas.openxmlformats.org/officeDocument/2006/docPropsVTypes">
  <TotalTime>66</TotalTime>
  <Words>1473</Words>
  <Application>Microsoft Office PowerPoint</Application>
  <PresentationFormat>Widescreen</PresentationFormat>
  <Paragraphs>150</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Vanessa Olson</dc:creator>
  <cp:lastModifiedBy>Vanessa Olson</cp:lastModifiedBy>
  <cp:revision>37</cp:revision>
  <dcterms:created xsi:type="dcterms:W3CDTF">2023-10-01T23:36:41Z</dcterms:created>
  <dcterms:modified xsi:type="dcterms:W3CDTF">2024-09-29T17:24:00Z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0x010100F256AAA03B1CAF479F6A4C529D9F7673</vt:lpwstr>
  </property>
  <property fmtid="{D5CDD505-2E9C-101B-9397-08002B2CF9AE}" pid="3" name="MediaServiceImageTags">
    <vt:lpwstr/>
  </property>
</Properties>
</file>