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3"/>
  </p:notesMasterIdLst>
  <p:sldIdLst>
    <p:sldId id="337" r:id="rId5"/>
    <p:sldId id="371" r:id="rId6"/>
    <p:sldId id="372" r:id="rId7"/>
    <p:sldId id="549" r:id="rId8"/>
    <p:sldId id="765" r:id="rId9"/>
    <p:sldId id="618" r:id="rId10"/>
    <p:sldId id="617" r:id="rId11"/>
    <p:sldId id="616" r:id="rId12"/>
    <p:sldId id="613" r:id="rId13"/>
    <p:sldId id="612" r:id="rId14"/>
    <p:sldId id="614" r:id="rId15"/>
    <p:sldId id="615" r:id="rId16"/>
    <p:sldId id="767" r:id="rId17"/>
    <p:sldId id="766" r:id="rId18"/>
    <p:sldId id="619" r:id="rId19"/>
    <p:sldId id="768" r:id="rId20"/>
    <p:sldId id="769" r:id="rId21"/>
    <p:sldId id="771" r:id="rId22"/>
    <p:sldId id="774" r:id="rId23"/>
    <p:sldId id="772" r:id="rId24"/>
    <p:sldId id="773" r:id="rId25"/>
    <p:sldId id="775" r:id="rId26"/>
    <p:sldId id="776" r:id="rId27"/>
    <p:sldId id="5696" r:id="rId28"/>
    <p:sldId id="5691" r:id="rId29"/>
    <p:sldId id="5692" r:id="rId30"/>
    <p:sldId id="5693" r:id="rId31"/>
    <p:sldId id="5694" r:id="rId32"/>
    <p:sldId id="5695" r:id="rId33"/>
    <p:sldId id="5687" r:id="rId34"/>
    <p:sldId id="5688" r:id="rId35"/>
    <p:sldId id="340" r:id="rId36"/>
    <p:sldId id="341" r:id="rId37"/>
    <p:sldId id="558" r:id="rId38"/>
    <p:sldId id="592" r:id="rId39"/>
    <p:sldId id="535" r:id="rId40"/>
    <p:sldId id="588" r:id="rId41"/>
    <p:sldId id="537" r:id="rId42"/>
    <p:sldId id="538" r:id="rId43"/>
    <p:sldId id="539" r:id="rId44"/>
    <p:sldId id="572" r:id="rId45"/>
    <p:sldId id="352" r:id="rId46"/>
    <p:sldId id="554" r:id="rId47"/>
    <p:sldId id="544" r:id="rId48"/>
    <p:sldId id="593" r:id="rId49"/>
    <p:sldId id="591" r:id="rId50"/>
    <p:sldId id="602" r:id="rId51"/>
    <p:sldId id="579" r:id="rId52"/>
    <p:sldId id="599" r:id="rId53"/>
    <p:sldId id="598" r:id="rId54"/>
    <p:sldId id="597" r:id="rId55"/>
    <p:sldId id="546" r:id="rId56"/>
    <p:sldId id="603" r:id="rId57"/>
    <p:sldId id="563" r:id="rId58"/>
    <p:sldId id="590" r:id="rId59"/>
    <p:sldId id="589" r:id="rId60"/>
    <p:sldId id="5689" r:id="rId61"/>
    <p:sldId id="569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476CB-8AAF-47C3-8467-91851875492B}" v="557" dt="2023-12-14T19:43:32.794"/>
    <p1510:client id="{8B1CBCB8-3A51-4AE0-B808-5B6F5797690B}" v="18" dt="2023-12-14T23:49:17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M. Cramp" userId="S::crampa@pwcs.edu::74172c91-2e20-4749-8eca-d29c49c64c17" providerId="AD" clId="Web-{8B1CBCB8-3A51-4AE0-B808-5B6F5797690B}"/>
    <pc:docChg chg="modSld">
      <pc:chgData name="Ashley M. Cramp" userId="S::crampa@pwcs.edu::74172c91-2e20-4749-8eca-d29c49c64c17" providerId="AD" clId="Web-{8B1CBCB8-3A51-4AE0-B808-5B6F5797690B}" dt="2023-12-14T23:49:17.413" v="19" actId="1076"/>
      <pc:docMkLst>
        <pc:docMk/>
      </pc:docMkLst>
      <pc:sldChg chg="addSp delSp modSp">
        <pc:chgData name="Ashley M. Cramp" userId="S::crampa@pwcs.edu::74172c91-2e20-4749-8eca-d29c49c64c17" providerId="AD" clId="Web-{8B1CBCB8-3A51-4AE0-B808-5B6F5797690B}" dt="2023-12-14T23:48:28.364" v="9" actId="20577"/>
        <pc:sldMkLst>
          <pc:docMk/>
          <pc:sldMk cId="3397621359" sldId="537"/>
        </pc:sldMkLst>
        <pc:spChg chg="mod">
          <ac:chgData name="Ashley M. Cramp" userId="S::crampa@pwcs.edu::74172c91-2e20-4749-8eca-d29c49c64c17" providerId="AD" clId="Web-{8B1CBCB8-3A51-4AE0-B808-5B6F5797690B}" dt="2023-12-14T23:48:28.364" v="9" actId="20577"/>
          <ac:spMkLst>
            <pc:docMk/>
            <pc:sldMk cId="3397621359" sldId="537"/>
            <ac:spMk id="5" creationId="{701A6C24-780B-D740-A180-5ABFF5CF389C}"/>
          </ac:spMkLst>
        </pc:spChg>
        <pc:spChg chg="mod">
          <ac:chgData name="Ashley M. Cramp" userId="S::crampa@pwcs.edu::74172c91-2e20-4749-8eca-d29c49c64c17" providerId="AD" clId="Web-{8B1CBCB8-3A51-4AE0-B808-5B6F5797690B}" dt="2023-12-14T23:48:20.301" v="8" actId="1076"/>
          <ac:spMkLst>
            <pc:docMk/>
            <pc:sldMk cId="3397621359" sldId="537"/>
            <ac:spMk id="7" creationId="{FE09E890-E30E-4F7F-A07C-EAB66285A5CF}"/>
          </ac:spMkLst>
        </pc:spChg>
        <pc:spChg chg="add del">
          <ac:chgData name="Ashley M. Cramp" userId="S::crampa@pwcs.edu::74172c91-2e20-4749-8eca-d29c49c64c17" providerId="AD" clId="Web-{8B1CBCB8-3A51-4AE0-B808-5B6F5797690B}" dt="2023-12-14T23:47:46.800" v="2"/>
          <ac:spMkLst>
            <pc:docMk/>
            <pc:sldMk cId="3397621359" sldId="537"/>
            <ac:spMk id="12" creationId="{04812C46-200A-4DEB-A05E-3ED6C68C2387}"/>
          </ac:spMkLst>
        </pc:spChg>
        <pc:spChg chg="add del">
          <ac:chgData name="Ashley M. Cramp" userId="S::crampa@pwcs.edu::74172c91-2e20-4749-8eca-d29c49c64c17" providerId="AD" clId="Web-{8B1CBCB8-3A51-4AE0-B808-5B6F5797690B}" dt="2023-12-14T23:47:46.800" v="2"/>
          <ac:spMkLst>
            <pc:docMk/>
            <pc:sldMk cId="3397621359" sldId="537"/>
            <ac:spMk id="14" creationId="{D1EA859B-E555-4109-94F3-6700E046E008}"/>
          </ac:spMkLst>
        </pc:spChg>
        <pc:spChg chg="add">
          <ac:chgData name="Ashley M. Cramp" userId="S::crampa@pwcs.edu::74172c91-2e20-4749-8eca-d29c49c64c17" providerId="AD" clId="Web-{8B1CBCB8-3A51-4AE0-B808-5B6F5797690B}" dt="2023-12-14T23:47:46.800" v="2"/>
          <ac:spMkLst>
            <pc:docMk/>
            <pc:sldMk cId="3397621359" sldId="537"/>
            <ac:spMk id="19" creationId="{04812C46-200A-4DEB-A05E-3ED6C68C2387}"/>
          </ac:spMkLst>
        </pc:spChg>
        <pc:spChg chg="add">
          <ac:chgData name="Ashley M. Cramp" userId="S::crampa@pwcs.edu::74172c91-2e20-4749-8eca-d29c49c64c17" providerId="AD" clId="Web-{8B1CBCB8-3A51-4AE0-B808-5B6F5797690B}" dt="2023-12-14T23:47:46.800" v="2"/>
          <ac:spMkLst>
            <pc:docMk/>
            <pc:sldMk cId="3397621359" sldId="537"/>
            <ac:spMk id="21" creationId="{D1EA859B-E555-4109-94F3-6700E046E008}"/>
          </ac:spMkLst>
        </pc:spChg>
        <pc:picChg chg="mod">
          <ac:chgData name="Ashley M. Cramp" userId="S::crampa@pwcs.edu::74172c91-2e20-4749-8eca-d29c49c64c17" providerId="AD" clId="Web-{8B1CBCB8-3A51-4AE0-B808-5B6F5797690B}" dt="2023-12-14T23:47:46.800" v="2"/>
          <ac:picMkLst>
            <pc:docMk/>
            <pc:sldMk cId="3397621359" sldId="537"/>
            <ac:picMk id="6" creationId="{87C0A345-F5FE-44CD-BF90-A4B24A1F39DC}"/>
          </ac:picMkLst>
        </pc:picChg>
      </pc:sldChg>
      <pc:sldChg chg="addSp modSp">
        <pc:chgData name="Ashley M. Cramp" userId="S::crampa@pwcs.edu::74172c91-2e20-4749-8eca-d29c49c64c17" providerId="AD" clId="Web-{8B1CBCB8-3A51-4AE0-B808-5B6F5797690B}" dt="2023-12-14T23:49:17.413" v="19" actId="1076"/>
        <pc:sldMkLst>
          <pc:docMk/>
          <pc:sldMk cId="714308217" sldId="539"/>
        </pc:sldMkLst>
        <pc:spChg chg="mod">
          <ac:chgData name="Ashley M. Cramp" userId="S::crampa@pwcs.edu::74172c91-2e20-4749-8eca-d29c49c64c17" providerId="AD" clId="Web-{8B1CBCB8-3A51-4AE0-B808-5B6F5797690B}" dt="2023-12-14T23:49:17.413" v="19" actId="1076"/>
          <ac:spMkLst>
            <pc:docMk/>
            <pc:sldMk cId="714308217" sldId="539"/>
            <ac:spMk id="5" creationId="{701A6C24-780B-D740-A180-5ABFF5CF389C}"/>
          </ac:spMkLst>
        </pc:spChg>
        <pc:spChg chg="mod">
          <ac:chgData name="Ashley M. Cramp" userId="S::crampa@pwcs.edu::74172c91-2e20-4749-8eca-d29c49c64c17" providerId="AD" clId="Web-{8B1CBCB8-3A51-4AE0-B808-5B6F5797690B}" dt="2023-12-14T23:49:05.553" v="17" actId="14100"/>
          <ac:spMkLst>
            <pc:docMk/>
            <pc:sldMk cId="714308217" sldId="539"/>
            <ac:spMk id="7" creationId="{FE09E890-E30E-4F7F-A07C-EAB66285A5CF}"/>
          </ac:spMkLst>
        </pc:spChg>
        <pc:spChg chg="add">
          <ac:chgData name="Ashley M. Cramp" userId="S::crampa@pwcs.edu::74172c91-2e20-4749-8eca-d29c49c64c17" providerId="AD" clId="Web-{8B1CBCB8-3A51-4AE0-B808-5B6F5797690B}" dt="2023-12-14T23:48:36.099" v="10"/>
          <ac:spMkLst>
            <pc:docMk/>
            <pc:sldMk cId="714308217" sldId="539"/>
            <ac:spMk id="12" creationId="{04812C46-200A-4DEB-A05E-3ED6C68C2387}"/>
          </ac:spMkLst>
        </pc:spChg>
        <pc:spChg chg="add">
          <ac:chgData name="Ashley M. Cramp" userId="S::crampa@pwcs.edu::74172c91-2e20-4749-8eca-d29c49c64c17" providerId="AD" clId="Web-{8B1CBCB8-3A51-4AE0-B808-5B6F5797690B}" dt="2023-12-14T23:48:36.099" v="10"/>
          <ac:spMkLst>
            <pc:docMk/>
            <pc:sldMk cId="714308217" sldId="539"/>
            <ac:spMk id="14" creationId="{D1EA859B-E555-4109-94F3-6700E046E008}"/>
          </ac:spMkLst>
        </pc:spChg>
        <pc:picChg chg="mod">
          <ac:chgData name="Ashley M. Cramp" userId="S::crampa@pwcs.edu::74172c91-2e20-4749-8eca-d29c49c64c17" providerId="AD" clId="Web-{8B1CBCB8-3A51-4AE0-B808-5B6F5797690B}" dt="2023-12-14T23:49:11.428" v="18" actId="1076"/>
          <ac:picMkLst>
            <pc:docMk/>
            <pc:sldMk cId="714308217" sldId="539"/>
            <ac:picMk id="3" creationId="{88821BD6-C9AA-4FCA-820C-743A20BDCDF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DD67C-52B3-4482-A7AB-2353DA7AF3A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82F0401-BA73-4D1A-9E94-FCC9D9D814EB}">
      <dgm:prSet phldrT="[Text]" phldr="0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Garamond"/>
            </a:rPr>
            <a:t>Referral</a:t>
          </a:r>
        </a:p>
      </dgm:t>
    </dgm:pt>
    <dgm:pt modelId="{31B91810-F36F-494E-8159-C2673823DFAA}" type="parTrans" cxnId="{7EBBF44F-1402-4693-BFD4-103C8031ED8D}">
      <dgm:prSet/>
      <dgm:spPr/>
      <dgm:t>
        <a:bodyPr/>
        <a:lstStyle/>
        <a:p>
          <a:endParaRPr lang="en-US"/>
        </a:p>
      </dgm:t>
    </dgm:pt>
    <dgm:pt modelId="{61B0E266-055C-412E-899C-36C68FBEFFA1}" type="sibTrans" cxnId="{7EBBF44F-1402-4693-BFD4-103C8031ED8D}">
      <dgm:prSet/>
      <dgm:spPr/>
      <dgm:t>
        <a:bodyPr/>
        <a:lstStyle/>
        <a:p>
          <a:endParaRPr lang="en-US"/>
        </a:p>
      </dgm:t>
    </dgm:pt>
    <dgm:pt modelId="{BBA73BA2-18B9-4A13-92B5-B228EF7CB65D}">
      <dgm:prSet phldrT="[Text]" custT="1"/>
      <dgm:spPr/>
      <dgm:t>
        <a:bodyPr/>
        <a:lstStyle/>
        <a:p>
          <a:pPr rtl="0">
            <a:spcBef>
              <a:spcPts val="500"/>
            </a:spcBef>
          </a:pPr>
          <a:r>
            <a:rPr lang="en-US" sz="1200" b="1">
              <a:latin typeface="Garamond"/>
            </a:rPr>
            <a:t> </a:t>
          </a:r>
        </a:p>
        <a:p>
          <a:pPr rtl="0">
            <a:spcBef>
              <a:spcPts val="500"/>
            </a:spcBef>
          </a:pPr>
          <a:r>
            <a:rPr lang="en-US" sz="1400" b="1">
              <a:solidFill>
                <a:schemeClr val="tx1"/>
              </a:solidFill>
              <a:latin typeface="Garamond"/>
            </a:rPr>
            <a:t>Permission</a:t>
          </a:r>
          <a:r>
            <a:rPr lang="en-US" sz="1200" b="1">
              <a:latin typeface="Garamond"/>
            </a:rPr>
            <a:t> </a:t>
          </a:r>
        </a:p>
      </dgm:t>
    </dgm:pt>
    <dgm:pt modelId="{3B2FFF71-C0C5-4918-B18B-ED78BEA322B7}" type="parTrans" cxnId="{D2152448-CE32-4888-93D3-801257983EFC}">
      <dgm:prSet/>
      <dgm:spPr/>
      <dgm:t>
        <a:bodyPr/>
        <a:lstStyle/>
        <a:p>
          <a:endParaRPr lang="en-US"/>
        </a:p>
      </dgm:t>
    </dgm:pt>
    <dgm:pt modelId="{66D7D3FF-5169-48F1-98FD-15028C128BFF}" type="sibTrans" cxnId="{D2152448-CE32-4888-93D3-801257983EFC}">
      <dgm:prSet/>
      <dgm:spPr/>
      <dgm:t>
        <a:bodyPr/>
        <a:lstStyle/>
        <a:p>
          <a:endParaRPr lang="en-US"/>
        </a:p>
      </dgm:t>
    </dgm:pt>
    <dgm:pt modelId="{2B951BF0-1938-4E71-8BD7-D2650BD2F15E}">
      <dgm:prSet phldrT="[Text]" custT="1"/>
      <dgm:spPr/>
      <dgm:t>
        <a:bodyPr/>
        <a:lstStyle/>
        <a:p>
          <a:r>
            <a:rPr lang="en-US" sz="1400">
              <a:latin typeface="Garamond"/>
            </a:rPr>
            <a:t>No evidence will be collected until parent/guardian permission is received.</a:t>
          </a:r>
        </a:p>
      </dgm:t>
    </dgm:pt>
    <dgm:pt modelId="{F017C276-7D00-4EC4-97CD-6CF74A778AAD}" type="parTrans" cxnId="{BC2ACA40-A421-4728-9A7B-BF3C93A3ED97}">
      <dgm:prSet/>
      <dgm:spPr/>
      <dgm:t>
        <a:bodyPr/>
        <a:lstStyle/>
        <a:p>
          <a:endParaRPr lang="en-US"/>
        </a:p>
      </dgm:t>
    </dgm:pt>
    <dgm:pt modelId="{9F3A146F-E525-40F1-A884-AF406C691BF3}" type="sibTrans" cxnId="{BC2ACA40-A421-4728-9A7B-BF3C93A3ED97}">
      <dgm:prSet/>
      <dgm:spPr/>
      <dgm:t>
        <a:bodyPr/>
        <a:lstStyle/>
        <a:p>
          <a:endParaRPr lang="en-US"/>
        </a:p>
      </dgm:t>
    </dgm:pt>
    <dgm:pt modelId="{AA67821B-43BB-41D5-936D-E05052AFEE0E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Professional;		</a:t>
          </a:r>
        </a:p>
      </dgm:t>
    </dgm:pt>
    <dgm:pt modelId="{406B39C4-29C2-43DC-ABF8-56AC32775EB2}" type="sibTrans" cxnId="{DFB03B71-BD15-4183-82E2-4494BC632625}">
      <dgm:prSet/>
      <dgm:spPr/>
      <dgm:t>
        <a:bodyPr/>
        <a:lstStyle/>
        <a:p>
          <a:endParaRPr lang="en-US"/>
        </a:p>
      </dgm:t>
    </dgm:pt>
    <dgm:pt modelId="{E2189F7D-0329-415C-951C-32A22925FF89}" type="parTrans" cxnId="{DFB03B71-BD15-4183-82E2-4494BC632625}">
      <dgm:prSet/>
      <dgm:spPr/>
      <dgm:t>
        <a:bodyPr/>
        <a:lstStyle/>
        <a:p>
          <a:endParaRPr lang="en-US"/>
        </a:p>
      </dgm:t>
    </dgm:pt>
    <dgm:pt modelId="{E80F2CFE-1801-47C7-8E0F-1BB40B32275B}">
      <dgm:prSet phldrT="[Text]" phldr="0" custT="1"/>
      <dgm:spPr/>
      <dgm:t>
        <a:bodyPr/>
        <a:lstStyle/>
        <a:p>
          <a:pPr rtl="0"/>
          <a:endParaRPr lang="en-US" sz="1200" b="1">
            <a:latin typeface="Garamond"/>
          </a:endParaRPr>
        </a:p>
        <a:p>
          <a:pPr rtl="0"/>
          <a:r>
            <a:rPr lang="en-US" sz="1400" b="1">
              <a:solidFill>
                <a:schemeClr val="tx1"/>
              </a:solidFill>
              <a:latin typeface="Garamond"/>
            </a:rPr>
            <a:t>Collection</a:t>
          </a:r>
          <a:r>
            <a:rPr lang="en-US" sz="1200" b="1">
              <a:solidFill>
                <a:schemeClr val="tx1"/>
              </a:solidFill>
              <a:latin typeface="Garamond"/>
            </a:rPr>
            <a:t> </a:t>
          </a:r>
          <a:r>
            <a:rPr lang="en-US" sz="1400" b="1">
              <a:solidFill>
                <a:schemeClr val="tx1"/>
              </a:solidFill>
              <a:latin typeface="Garamond"/>
            </a:rPr>
            <a:t>of Evidence</a:t>
          </a:r>
          <a:endParaRPr lang="en-US" sz="1200" b="1">
            <a:solidFill>
              <a:schemeClr val="tx1"/>
            </a:solidFill>
            <a:latin typeface="Garamond"/>
          </a:endParaRPr>
        </a:p>
      </dgm:t>
    </dgm:pt>
    <dgm:pt modelId="{8110DEBB-F478-4363-A047-71E6B69FEE0D}" type="sibTrans" cxnId="{D005F439-4099-42EF-94BF-36AFFAC73A7F}">
      <dgm:prSet/>
      <dgm:spPr/>
      <dgm:t>
        <a:bodyPr/>
        <a:lstStyle/>
        <a:p>
          <a:endParaRPr lang="en-US"/>
        </a:p>
      </dgm:t>
    </dgm:pt>
    <dgm:pt modelId="{622D1479-42CC-40FC-98C7-3B1A3F599A7E}" type="parTrans" cxnId="{D005F439-4099-42EF-94BF-36AFFAC73A7F}">
      <dgm:prSet/>
      <dgm:spPr/>
      <dgm:t>
        <a:bodyPr/>
        <a:lstStyle/>
        <a:p>
          <a:endParaRPr lang="en-US"/>
        </a:p>
      </dgm:t>
    </dgm:pt>
    <dgm:pt modelId="{B5430F5F-DBBB-4916-8DFC-C18702A3AD26}">
      <dgm:prSet custT="1"/>
      <dgm:spPr/>
      <dgm:t>
        <a:bodyPr/>
        <a:lstStyle/>
        <a:p>
          <a:r>
            <a:rPr lang="en-US" sz="1400">
              <a:latin typeface="Garamond"/>
            </a:rPr>
            <a:t>Aptitude test results;</a:t>
          </a:r>
        </a:p>
      </dgm:t>
    </dgm:pt>
    <dgm:pt modelId="{9512FE42-6271-4D4F-8470-5DA52CD51F04}" type="parTrans" cxnId="{761FDDFD-D29D-4108-A050-9044D1702866}">
      <dgm:prSet/>
      <dgm:spPr/>
      <dgm:t>
        <a:bodyPr/>
        <a:lstStyle/>
        <a:p>
          <a:endParaRPr lang="en-US"/>
        </a:p>
      </dgm:t>
    </dgm:pt>
    <dgm:pt modelId="{005EBCA0-2077-4287-8385-A5AB70015E52}" type="sibTrans" cxnId="{761FDDFD-D29D-4108-A050-9044D1702866}">
      <dgm:prSet/>
      <dgm:spPr/>
      <dgm:t>
        <a:bodyPr/>
        <a:lstStyle/>
        <a:p>
          <a:endParaRPr lang="en-US"/>
        </a:p>
      </dgm:t>
    </dgm:pt>
    <dgm:pt modelId="{1773633F-71B5-4030-B5F7-18FB24363CB7}">
      <dgm:prSet phldrT="[Text]" custT="1"/>
      <dgm:spPr/>
      <dgm:t>
        <a:bodyPr/>
        <a:lstStyle/>
        <a:p>
          <a:r>
            <a:rPr lang="en-US" sz="1400">
              <a:latin typeface="Garamond"/>
            </a:rPr>
            <a:t>Academic record;</a:t>
          </a:r>
        </a:p>
      </dgm:t>
    </dgm:pt>
    <dgm:pt modelId="{D961F3EB-D439-4929-BBB3-3FA190715593}" type="parTrans" cxnId="{81F06AED-7E29-4965-82F4-CC8F5140DA4F}">
      <dgm:prSet/>
      <dgm:spPr/>
      <dgm:t>
        <a:bodyPr/>
        <a:lstStyle/>
        <a:p>
          <a:endParaRPr lang="en-US"/>
        </a:p>
      </dgm:t>
    </dgm:pt>
    <dgm:pt modelId="{B363C29B-6682-4611-B323-9666CC536E0F}" type="sibTrans" cxnId="{81F06AED-7E29-4965-82F4-CC8F5140DA4F}">
      <dgm:prSet/>
      <dgm:spPr/>
      <dgm:t>
        <a:bodyPr/>
        <a:lstStyle/>
        <a:p>
          <a:endParaRPr lang="en-US"/>
        </a:p>
      </dgm:t>
    </dgm:pt>
    <dgm:pt modelId="{2002DDB6-7D12-4788-B798-9D821F519BF1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Parent and student reports;</a:t>
          </a:r>
        </a:p>
      </dgm:t>
    </dgm:pt>
    <dgm:pt modelId="{93BA8836-3D5F-45ED-A314-10E4089A0D9E}" type="parTrans" cxnId="{D0AE9B7A-CF46-441C-933B-DEF32B8C01B7}">
      <dgm:prSet/>
      <dgm:spPr/>
      <dgm:t>
        <a:bodyPr/>
        <a:lstStyle/>
        <a:p>
          <a:endParaRPr lang="en-US"/>
        </a:p>
      </dgm:t>
    </dgm:pt>
    <dgm:pt modelId="{D3BB0F44-EC79-4827-B205-FF7A3C9FEA8C}" type="sibTrans" cxnId="{D0AE9B7A-CF46-441C-933B-DEF32B8C01B7}">
      <dgm:prSet/>
      <dgm:spPr/>
      <dgm:t>
        <a:bodyPr/>
        <a:lstStyle/>
        <a:p>
          <a:endParaRPr lang="en-US"/>
        </a:p>
      </dgm:t>
    </dgm:pt>
    <dgm:pt modelId="{8961DEF8-0B36-42CA-8B6B-4905360597D3}">
      <dgm:prSet phldrT="[Text]" custT="1"/>
      <dgm:spPr/>
      <dgm:t>
        <a:bodyPr/>
        <a:lstStyle/>
        <a:p>
          <a:r>
            <a:rPr lang="en-US" sz="1400">
              <a:latin typeface="Garamond"/>
            </a:rPr>
            <a:t>Student work products, math problem set, controlled writing, norm-referenced achievement data</a:t>
          </a:r>
          <a:r>
            <a:rPr lang="en-US" sz="1200">
              <a:latin typeface="Garamond"/>
            </a:rPr>
            <a:t>.</a:t>
          </a:r>
          <a:endParaRPr lang="en-US" sz="1000">
            <a:latin typeface="Garamond"/>
          </a:endParaRPr>
        </a:p>
      </dgm:t>
    </dgm:pt>
    <dgm:pt modelId="{5E27E876-CFB9-4177-AF68-C051C39F8233}" type="parTrans" cxnId="{26B37A53-BEE1-4231-9B96-FF309163F2BB}">
      <dgm:prSet/>
      <dgm:spPr/>
      <dgm:t>
        <a:bodyPr/>
        <a:lstStyle/>
        <a:p>
          <a:endParaRPr lang="en-US"/>
        </a:p>
      </dgm:t>
    </dgm:pt>
    <dgm:pt modelId="{D693428F-405E-4A98-A612-748DD6B1372E}" type="sibTrans" cxnId="{26B37A53-BEE1-4231-9B96-FF309163F2BB}">
      <dgm:prSet/>
      <dgm:spPr/>
      <dgm:t>
        <a:bodyPr/>
        <a:lstStyle/>
        <a:p>
          <a:endParaRPr lang="en-US"/>
        </a:p>
      </dgm:t>
    </dgm:pt>
    <dgm:pt modelId="{45994DC6-B610-49CF-87DA-FBAAB5A71D9A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Parent;	</a:t>
          </a:r>
        </a:p>
      </dgm:t>
    </dgm:pt>
    <dgm:pt modelId="{52F83C94-6624-408C-A061-9B7C1A36870D}" type="parTrans" cxnId="{25D7110D-D2A0-46E9-969F-3727F3A838ED}">
      <dgm:prSet/>
      <dgm:spPr/>
      <dgm:t>
        <a:bodyPr/>
        <a:lstStyle/>
        <a:p>
          <a:endParaRPr lang="en-US"/>
        </a:p>
      </dgm:t>
    </dgm:pt>
    <dgm:pt modelId="{FAC9AA9B-A9DB-49AF-9B99-59A156A02976}" type="sibTrans" cxnId="{25D7110D-D2A0-46E9-969F-3727F3A838ED}">
      <dgm:prSet/>
      <dgm:spPr/>
      <dgm:t>
        <a:bodyPr/>
        <a:lstStyle/>
        <a:p>
          <a:endParaRPr lang="en-US"/>
        </a:p>
      </dgm:t>
    </dgm:pt>
    <dgm:pt modelId="{6CF9DDA9-5AAD-4E43-808D-7E99F0433569}">
      <dgm:prSet phldrT="[Text]" custT="1"/>
      <dgm:spPr/>
      <dgm:t>
        <a:bodyPr/>
        <a:lstStyle/>
        <a:p>
          <a:r>
            <a:rPr lang="en-US" sz="1400">
              <a:latin typeface="Garamond"/>
            </a:rPr>
            <a:t>Self; and		</a:t>
          </a:r>
        </a:p>
      </dgm:t>
    </dgm:pt>
    <dgm:pt modelId="{39316898-498D-4209-AB7A-AFA16FC03CA8}" type="parTrans" cxnId="{E3C14AB5-51C7-4A02-8389-9A20E18919CC}">
      <dgm:prSet/>
      <dgm:spPr/>
      <dgm:t>
        <a:bodyPr/>
        <a:lstStyle/>
        <a:p>
          <a:endParaRPr lang="en-US"/>
        </a:p>
      </dgm:t>
    </dgm:pt>
    <dgm:pt modelId="{BDD00DA0-CC4C-4EA8-AF64-89A2A087CE9E}" type="sibTrans" cxnId="{E3C14AB5-51C7-4A02-8389-9A20E18919CC}">
      <dgm:prSet/>
      <dgm:spPr/>
      <dgm:t>
        <a:bodyPr/>
        <a:lstStyle/>
        <a:p>
          <a:endParaRPr lang="en-US"/>
        </a:p>
      </dgm:t>
    </dgm:pt>
    <dgm:pt modelId="{EF333795-81CC-440A-99BE-A4123D2F2B0C}">
      <dgm:prSet phldrT="[Text]" custT="1"/>
      <dgm:spPr/>
      <dgm:t>
        <a:bodyPr/>
        <a:lstStyle/>
        <a:p>
          <a:pPr rtl="0"/>
          <a:r>
            <a:rPr lang="en-US" sz="1400">
              <a:latin typeface="Garamond"/>
            </a:rPr>
            <a:t>Universal screening/data review.</a:t>
          </a:r>
        </a:p>
      </dgm:t>
    </dgm:pt>
    <dgm:pt modelId="{A199856B-7B63-4EE6-A0E9-3C541DFF3B84}" type="parTrans" cxnId="{EC3A2248-0CC6-44EE-8DD9-C5EDA3A85781}">
      <dgm:prSet/>
      <dgm:spPr/>
      <dgm:t>
        <a:bodyPr/>
        <a:lstStyle/>
        <a:p>
          <a:endParaRPr lang="en-US"/>
        </a:p>
      </dgm:t>
    </dgm:pt>
    <dgm:pt modelId="{C085E853-D90E-4986-96AE-389DA09A3B08}" type="sibTrans" cxnId="{EC3A2248-0CC6-44EE-8DD9-C5EDA3A85781}">
      <dgm:prSet/>
      <dgm:spPr/>
      <dgm:t>
        <a:bodyPr/>
        <a:lstStyle/>
        <a:p>
          <a:endParaRPr lang="en-US"/>
        </a:p>
      </dgm:t>
    </dgm:pt>
    <dgm:pt modelId="{8778E7F4-9166-4C60-860C-90891E44D6B4}">
      <dgm:prSet custT="1"/>
      <dgm:spPr/>
      <dgm:t>
        <a:bodyPr/>
        <a:lstStyle/>
        <a:p>
          <a:r>
            <a:rPr lang="en-US" sz="1400">
              <a:latin typeface="Garamond"/>
            </a:rPr>
            <a:t>Includes school-based administrator, school counselor, classroom teachers, gifted resource teacher.	</a:t>
          </a:r>
        </a:p>
      </dgm:t>
    </dgm:pt>
    <dgm:pt modelId="{E4360B4B-7F03-44FB-99EB-3F35A90795C7}" type="parTrans" cxnId="{9C10A25E-9902-41F1-8A82-B8C3035093BD}">
      <dgm:prSet/>
      <dgm:spPr/>
      <dgm:t>
        <a:bodyPr/>
        <a:lstStyle/>
        <a:p>
          <a:endParaRPr lang="en-US"/>
        </a:p>
      </dgm:t>
    </dgm:pt>
    <dgm:pt modelId="{44C7DD87-566F-4AAD-AB62-F85FC463E967}" type="sibTrans" cxnId="{9C10A25E-9902-41F1-8A82-B8C3035093BD}">
      <dgm:prSet/>
      <dgm:spPr/>
      <dgm:t>
        <a:bodyPr/>
        <a:lstStyle/>
        <a:p>
          <a:endParaRPr lang="en-US"/>
        </a:p>
      </dgm:t>
    </dgm:pt>
    <dgm:pt modelId="{4232F948-E0B6-4703-A786-AC7897D7A14D}">
      <dgm:prSet custT="1"/>
      <dgm:spPr/>
      <dgm:t>
        <a:bodyPr/>
        <a:lstStyle/>
        <a:p>
          <a:r>
            <a:rPr lang="en-US" sz="1400">
              <a:latin typeface="Garamond"/>
            </a:rPr>
            <a:t>Written notification of decision is mailed home.</a:t>
          </a:r>
        </a:p>
      </dgm:t>
    </dgm:pt>
    <dgm:pt modelId="{28E0849B-4973-4276-8401-162204585E33}" type="parTrans" cxnId="{F7DF4A37-A989-405E-A7F4-39BEFFB9DE79}">
      <dgm:prSet/>
      <dgm:spPr/>
      <dgm:t>
        <a:bodyPr/>
        <a:lstStyle/>
        <a:p>
          <a:endParaRPr lang="en-US"/>
        </a:p>
      </dgm:t>
    </dgm:pt>
    <dgm:pt modelId="{09E44EAC-4B19-4FF9-B2E3-5B25D8070720}" type="sibTrans" cxnId="{F7DF4A37-A989-405E-A7F4-39BEFFB9DE79}">
      <dgm:prSet/>
      <dgm:spPr/>
      <dgm:t>
        <a:bodyPr/>
        <a:lstStyle/>
        <a:p>
          <a:endParaRPr lang="en-US"/>
        </a:p>
      </dgm:t>
    </dgm:pt>
    <dgm:pt modelId="{47A3349A-FB71-4A0E-BC0E-18FA02EF02AB}">
      <dgm:prSet custT="1"/>
      <dgm:spPr/>
      <dgm:t>
        <a:bodyPr/>
        <a:lstStyle/>
        <a:p>
          <a:r>
            <a:rPr lang="en-US" sz="1400">
              <a:latin typeface="Garamond"/>
            </a:rPr>
            <a:t>Include specialists (ESOL or Special Education), as needed.</a:t>
          </a:r>
        </a:p>
      </dgm:t>
    </dgm:pt>
    <dgm:pt modelId="{FB42BD75-0126-4DAE-9266-D861185BECDA}" type="parTrans" cxnId="{C66E10F4-209D-45E5-BBC1-EB24CCC7CB14}">
      <dgm:prSet/>
      <dgm:spPr/>
      <dgm:t>
        <a:bodyPr/>
        <a:lstStyle/>
        <a:p>
          <a:endParaRPr lang="en-US"/>
        </a:p>
      </dgm:t>
    </dgm:pt>
    <dgm:pt modelId="{12ED1EEF-610A-4802-89FF-0DAD2F8597E0}" type="sibTrans" cxnId="{C66E10F4-209D-45E5-BBC1-EB24CCC7CB14}">
      <dgm:prSet/>
      <dgm:spPr/>
      <dgm:t>
        <a:bodyPr/>
        <a:lstStyle/>
        <a:p>
          <a:endParaRPr lang="en-US"/>
        </a:p>
      </dgm:t>
    </dgm:pt>
    <dgm:pt modelId="{890FCE89-DF6F-4B76-AB72-77098F4F2821}">
      <dgm:prSet custT="1"/>
      <dgm:spPr/>
      <dgm:t>
        <a:bodyPr/>
        <a:lstStyle/>
        <a:p>
          <a:r>
            <a:rPr lang="en-US" sz="1400">
              <a:latin typeface="Garamond"/>
            </a:rPr>
            <a:t>Meets to review evidence and make decisions about gifted eligibility and placement for services.</a:t>
          </a:r>
        </a:p>
      </dgm:t>
    </dgm:pt>
    <dgm:pt modelId="{52081869-4B3C-4D73-8745-7A6EC684FCA4}" type="parTrans" cxnId="{D5AA70A7-2EB0-4B99-A0B4-6820241FD4D8}">
      <dgm:prSet/>
      <dgm:spPr/>
      <dgm:t>
        <a:bodyPr/>
        <a:lstStyle/>
        <a:p>
          <a:endParaRPr lang="en-US"/>
        </a:p>
      </dgm:t>
    </dgm:pt>
    <dgm:pt modelId="{6B446F9E-831D-4DD2-8D02-79D317F479DD}" type="sibTrans" cxnId="{D5AA70A7-2EB0-4B99-A0B4-6820241FD4D8}">
      <dgm:prSet/>
      <dgm:spPr/>
      <dgm:t>
        <a:bodyPr/>
        <a:lstStyle/>
        <a:p>
          <a:endParaRPr lang="en-US"/>
        </a:p>
      </dgm:t>
    </dgm:pt>
    <dgm:pt modelId="{B47381A7-5742-4515-8ABB-5AFDE80BE31B}">
      <dgm:prSet phldrT="[Text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Garamond"/>
            </a:rPr>
            <a:t>                           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tx1"/>
              </a:solidFill>
              <a:latin typeface="Garamond"/>
            </a:rPr>
            <a:t>IDP</a:t>
          </a:r>
          <a:r>
            <a:rPr lang="en-US" sz="1200" b="1">
              <a:latin typeface="Garamond"/>
            </a:rPr>
            <a:t> </a:t>
          </a:r>
        </a:p>
        <a:p>
          <a:pPr rtl="0">
            <a:lnSpc>
              <a:spcPct val="90000"/>
            </a:lnSpc>
            <a:spcAft>
              <a:spcPts val="0"/>
            </a:spcAft>
          </a:pPr>
          <a:r>
            <a:rPr lang="en-US" sz="1400" b="1">
              <a:solidFill>
                <a:schemeClr val="tx1"/>
              </a:solidFill>
              <a:latin typeface="Garamond"/>
            </a:rPr>
            <a:t>Committee</a:t>
          </a:r>
        </a:p>
      </dgm:t>
    </dgm:pt>
    <dgm:pt modelId="{8F43647D-920F-4B19-9BCF-42D087E9E4C3}" type="sibTrans" cxnId="{44039EAA-C693-4038-8505-46D7F8C7D0FB}">
      <dgm:prSet/>
      <dgm:spPr/>
      <dgm:t>
        <a:bodyPr/>
        <a:lstStyle/>
        <a:p>
          <a:endParaRPr lang="en-US"/>
        </a:p>
      </dgm:t>
    </dgm:pt>
    <dgm:pt modelId="{71267720-A5E6-4AF5-B250-A83309FDB613}" type="parTrans" cxnId="{44039EAA-C693-4038-8505-46D7F8C7D0FB}">
      <dgm:prSet/>
      <dgm:spPr/>
      <dgm:t>
        <a:bodyPr/>
        <a:lstStyle/>
        <a:p>
          <a:endParaRPr lang="en-US"/>
        </a:p>
      </dgm:t>
    </dgm:pt>
    <dgm:pt modelId="{9977116A-0873-4873-832C-953557625DB6}">
      <dgm:prSet custT="1"/>
      <dgm:spPr/>
      <dgm:t>
        <a:bodyPr/>
        <a:lstStyle/>
        <a:p>
          <a:r>
            <a:rPr lang="en-US" sz="1400">
              <a:latin typeface="Garamond"/>
            </a:rPr>
            <a:t>Decisions are reviewed and verified by Division-level Oversight Committee.</a:t>
          </a:r>
        </a:p>
      </dgm:t>
    </dgm:pt>
    <dgm:pt modelId="{3F902769-5BE5-4076-B2FA-DB09DE57D275}" type="parTrans" cxnId="{985408E3-566A-4205-954F-3121DAF899A8}">
      <dgm:prSet/>
      <dgm:spPr/>
      <dgm:t>
        <a:bodyPr/>
        <a:lstStyle/>
        <a:p>
          <a:endParaRPr lang="en-US"/>
        </a:p>
      </dgm:t>
    </dgm:pt>
    <dgm:pt modelId="{D54E3F63-1F25-4126-AC54-6107EB8178D6}" type="sibTrans" cxnId="{985408E3-566A-4205-954F-3121DAF899A8}">
      <dgm:prSet/>
      <dgm:spPr/>
      <dgm:t>
        <a:bodyPr/>
        <a:lstStyle/>
        <a:p>
          <a:endParaRPr lang="en-US"/>
        </a:p>
      </dgm:t>
    </dgm:pt>
    <dgm:pt modelId="{7958D5F0-030B-43A8-B4CC-B432494640E9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Professional reports; and</a:t>
          </a:r>
        </a:p>
      </dgm:t>
    </dgm:pt>
    <dgm:pt modelId="{BDBF6068-A600-4B91-95C5-A3FBAB9EAF59}" type="parTrans" cxnId="{2E06F624-6C96-4F6D-BC59-D2E9C157AB05}">
      <dgm:prSet/>
      <dgm:spPr/>
      <dgm:t>
        <a:bodyPr/>
        <a:lstStyle/>
        <a:p>
          <a:endParaRPr lang="en-US"/>
        </a:p>
      </dgm:t>
    </dgm:pt>
    <dgm:pt modelId="{A22522F5-EA63-42AF-82E2-D7076E9B0BEE}" type="sibTrans" cxnId="{2E06F624-6C96-4F6D-BC59-D2E9C157AB05}">
      <dgm:prSet/>
      <dgm:spPr/>
      <dgm:t>
        <a:bodyPr/>
        <a:lstStyle/>
        <a:p>
          <a:endParaRPr lang="en-US"/>
        </a:p>
      </dgm:t>
    </dgm:pt>
    <dgm:pt modelId="{9D50B439-435C-45B0-9779-8F1CED01EC58}" type="pres">
      <dgm:prSet presAssocID="{0F2DD67C-52B3-4482-A7AB-2353DA7AF3AC}" presName="linearFlow" presStyleCnt="0">
        <dgm:presLayoutVars>
          <dgm:dir/>
          <dgm:animLvl val="lvl"/>
          <dgm:resizeHandles val="exact"/>
        </dgm:presLayoutVars>
      </dgm:prSet>
      <dgm:spPr/>
    </dgm:pt>
    <dgm:pt modelId="{0EBF74CD-E62D-4011-8E11-93A2E57BBAFC}" type="pres">
      <dgm:prSet presAssocID="{682F0401-BA73-4D1A-9E94-FCC9D9D814EB}" presName="composite" presStyleCnt="0"/>
      <dgm:spPr/>
    </dgm:pt>
    <dgm:pt modelId="{C54C8EA0-3DD9-4935-AE24-561293F2CC7B}" type="pres">
      <dgm:prSet presAssocID="{682F0401-BA73-4D1A-9E94-FCC9D9D814EB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D750976-4A00-412E-8770-5D015B024164}" type="pres">
      <dgm:prSet presAssocID="{682F0401-BA73-4D1A-9E94-FCC9D9D814EB}" presName="descendantText" presStyleLbl="alignAcc1" presStyleIdx="0" presStyleCnt="4" custScaleX="99631" custScaleY="109164" custLinFactNeighborX="-89" custLinFactNeighborY="4941">
        <dgm:presLayoutVars>
          <dgm:bulletEnabled val="1"/>
        </dgm:presLayoutVars>
      </dgm:prSet>
      <dgm:spPr/>
    </dgm:pt>
    <dgm:pt modelId="{7CB31826-8268-4186-86A6-BBDCC3EACDF9}" type="pres">
      <dgm:prSet presAssocID="{61B0E266-055C-412E-899C-36C68FBEFFA1}" presName="sp" presStyleCnt="0"/>
      <dgm:spPr/>
    </dgm:pt>
    <dgm:pt modelId="{17495613-B311-4486-92D8-3B0852FD2E8A}" type="pres">
      <dgm:prSet presAssocID="{BBA73BA2-18B9-4A13-92B5-B228EF7CB65D}" presName="composite" presStyleCnt="0"/>
      <dgm:spPr/>
    </dgm:pt>
    <dgm:pt modelId="{B1D96CA7-9494-42EA-9E93-498790227433}" type="pres">
      <dgm:prSet presAssocID="{BBA73BA2-18B9-4A13-92B5-B228EF7CB65D}" presName="parentText" presStyleLbl="alignNode1" presStyleIdx="1" presStyleCnt="4" custScaleX="114872" custLinFactNeighborX="1377" custLinFactNeighborY="964">
        <dgm:presLayoutVars>
          <dgm:chMax val="1"/>
          <dgm:bulletEnabled val="1"/>
        </dgm:presLayoutVars>
      </dgm:prSet>
      <dgm:spPr/>
    </dgm:pt>
    <dgm:pt modelId="{7BA85433-F8EE-4D16-AEA9-CCF3BC82DE87}" type="pres">
      <dgm:prSet presAssocID="{BBA73BA2-18B9-4A13-92B5-B228EF7CB65D}" presName="descendantText" presStyleLbl="alignAcc1" presStyleIdx="1" presStyleCnt="4">
        <dgm:presLayoutVars>
          <dgm:bulletEnabled val="1"/>
        </dgm:presLayoutVars>
      </dgm:prSet>
      <dgm:spPr/>
    </dgm:pt>
    <dgm:pt modelId="{AFB9858D-009C-49A2-BE89-109325BA8F20}" type="pres">
      <dgm:prSet presAssocID="{66D7D3FF-5169-48F1-98FD-15028C128BFF}" presName="sp" presStyleCnt="0"/>
      <dgm:spPr/>
    </dgm:pt>
    <dgm:pt modelId="{A30FC227-7F81-4FFD-B65A-F142F94BC633}" type="pres">
      <dgm:prSet presAssocID="{E80F2CFE-1801-47C7-8E0F-1BB40B32275B}" presName="composite" presStyleCnt="0"/>
      <dgm:spPr/>
    </dgm:pt>
    <dgm:pt modelId="{0318CDB8-C052-4885-BB89-4F2820239A19}" type="pres">
      <dgm:prSet presAssocID="{E80F2CFE-1801-47C7-8E0F-1BB40B32275B}" presName="parentText" presStyleLbl="alignNode1" presStyleIdx="2" presStyleCnt="4" custScaleX="114591">
        <dgm:presLayoutVars>
          <dgm:chMax val="1"/>
          <dgm:bulletEnabled val="1"/>
        </dgm:presLayoutVars>
      </dgm:prSet>
      <dgm:spPr/>
    </dgm:pt>
    <dgm:pt modelId="{983B4E7B-D5D9-4F00-9AB0-DF7253CD1A59}" type="pres">
      <dgm:prSet presAssocID="{E80F2CFE-1801-47C7-8E0F-1BB40B32275B}" presName="descendantText" presStyleLbl="alignAcc1" presStyleIdx="2" presStyleCnt="4" custScaleX="98640" custScaleY="162977">
        <dgm:presLayoutVars>
          <dgm:bulletEnabled val="1"/>
        </dgm:presLayoutVars>
      </dgm:prSet>
      <dgm:spPr/>
    </dgm:pt>
    <dgm:pt modelId="{D042A22B-45CE-4AEB-B122-6B945AC38F1B}" type="pres">
      <dgm:prSet presAssocID="{8110DEBB-F478-4363-A047-71E6B69FEE0D}" presName="sp" presStyleCnt="0"/>
      <dgm:spPr/>
    </dgm:pt>
    <dgm:pt modelId="{323C428A-475C-4554-A9B7-49861C0ED2F5}" type="pres">
      <dgm:prSet presAssocID="{B47381A7-5742-4515-8ABB-5AFDE80BE31B}" presName="composite" presStyleCnt="0"/>
      <dgm:spPr/>
    </dgm:pt>
    <dgm:pt modelId="{32AC2FCA-5583-4582-9B4B-D7E682F6C158}" type="pres">
      <dgm:prSet presAssocID="{B47381A7-5742-4515-8ABB-5AFDE80BE31B}" presName="parentText" presStyleLbl="alignNode1" presStyleIdx="3" presStyleCnt="4" custScaleX="115265">
        <dgm:presLayoutVars>
          <dgm:chMax val="1"/>
          <dgm:bulletEnabled val="1"/>
        </dgm:presLayoutVars>
      </dgm:prSet>
      <dgm:spPr/>
    </dgm:pt>
    <dgm:pt modelId="{2A0EC385-00F9-4DA2-96E4-A2EC524BEB79}" type="pres">
      <dgm:prSet presAssocID="{B47381A7-5742-4515-8ABB-5AFDE80BE31B}" presName="descendantText" presStyleLbl="alignAcc1" presStyleIdx="3" presStyleCnt="4" custScaleX="99331" custScaleY="150122" custLinFactNeighborX="333" custLinFactNeighborY="12418">
        <dgm:presLayoutVars>
          <dgm:bulletEnabled val="1"/>
        </dgm:presLayoutVars>
      </dgm:prSet>
      <dgm:spPr/>
    </dgm:pt>
  </dgm:ptLst>
  <dgm:cxnLst>
    <dgm:cxn modelId="{A4ADF002-8EB9-47F0-B733-A0731E8C0B1D}" type="presOf" srcId="{890FCE89-DF6F-4B76-AB72-77098F4F2821}" destId="{2A0EC385-00F9-4DA2-96E4-A2EC524BEB79}" srcOrd="0" destOrd="2" presId="urn:microsoft.com/office/officeart/2005/8/layout/chevron2"/>
    <dgm:cxn modelId="{25D7110D-D2A0-46E9-969F-3727F3A838ED}" srcId="{682F0401-BA73-4D1A-9E94-FCC9D9D814EB}" destId="{45994DC6-B610-49CF-87DA-FBAAB5A71D9A}" srcOrd="1" destOrd="0" parTransId="{52F83C94-6624-408C-A061-9B7C1A36870D}" sibTransId="{FAC9AA9B-A9DB-49AF-9B99-59A156A02976}"/>
    <dgm:cxn modelId="{915FAA1C-4B37-43C1-A1C3-D31516B23EC0}" type="presOf" srcId="{9977116A-0873-4873-832C-953557625DB6}" destId="{2A0EC385-00F9-4DA2-96E4-A2EC524BEB79}" srcOrd="0" destOrd="3" presId="urn:microsoft.com/office/officeart/2005/8/layout/chevron2"/>
    <dgm:cxn modelId="{9DB2EC1C-9055-43CF-BA9B-2D5DCDD1D212}" type="presOf" srcId="{682F0401-BA73-4D1A-9E94-FCC9D9D814EB}" destId="{C54C8EA0-3DD9-4935-AE24-561293F2CC7B}" srcOrd="0" destOrd="0" presId="urn:microsoft.com/office/officeart/2005/8/layout/chevron2"/>
    <dgm:cxn modelId="{D3349F24-1DD2-4EF1-8855-785D890372EE}" type="presOf" srcId="{AA67821B-43BB-41D5-936D-E05052AFEE0E}" destId="{4D750976-4A00-412E-8770-5D015B024164}" srcOrd="0" destOrd="0" presId="urn:microsoft.com/office/officeart/2005/8/layout/chevron2"/>
    <dgm:cxn modelId="{2E06F624-6C96-4F6D-BC59-D2E9C157AB05}" srcId="{E80F2CFE-1801-47C7-8E0F-1BB40B32275B}" destId="{7958D5F0-030B-43A8-B4CC-B432494640E9}" srcOrd="3" destOrd="0" parTransId="{BDBF6068-A600-4B91-95C5-A3FBAB9EAF59}" sibTransId="{A22522F5-EA63-42AF-82E2-D7076E9B0BEE}"/>
    <dgm:cxn modelId="{8E15C226-65A2-4DF3-A519-36A6EBD4BC45}" type="presOf" srcId="{0F2DD67C-52B3-4482-A7AB-2353DA7AF3AC}" destId="{9D50B439-435C-45B0-9779-8F1CED01EC58}" srcOrd="0" destOrd="0" presId="urn:microsoft.com/office/officeart/2005/8/layout/chevron2"/>
    <dgm:cxn modelId="{F7DF4A37-A989-405E-A7F4-39BEFFB9DE79}" srcId="{B47381A7-5742-4515-8ABB-5AFDE80BE31B}" destId="{4232F948-E0B6-4703-A786-AC7897D7A14D}" srcOrd="4" destOrd="0" parTransId="{28E0849B-4973-4276-8401-162204585E33}" sibTransId="{09E44EAC-4B19-4FF9-B2E3-5B25D8070720}"/>
    <dgm:cxn modelId="{D005F439-4099-42EF-94BF-36AFFAC73A7F}" srcId="{0F2DD67C-52B3-4482-A7AB-2353DA7AF3AC}" destId="{E80F2CFE-1801-47C7-8E0F-1BB40B32275B}" srcOrd="2" destOrd="0" parTransId="{622D1479-42CC-40FC-98C7-3B1A3F599A7E}" sibTransId="{8110DEBB-F478-4363-A047-71E6B69FEE0D}"/>
    <dgm:cxn modelId="{BC2ACA40-A421-4728-9A7B-BF3C93A3ED97}" srcId="{BBA73BA2-18B9-4A13-92B5-B228EF7CB65D}" destId="{2B951BF0-1938-4E71-8BD7-D2650BD2F15E}" srcOrd="0" destOrd="0" parTransId="{F017C276-7D00-4EC4-97CD-6CF74A778AAD}" sibTransId="{9F3A146F-E525-40F1-A884-AF406C691BF3}"/>
    <dgm:cxn modelId="{9C10A25E-9902-41F1-8A82-B8C3035093BD}" srcId="{B47381A7-5742-4515-8ABB-5AFDE80BE31B}" destId="{8778E7F4-9166-4C60-860C-90891E44D6B4}" srcOrd="0" destOrd="0" parTransId="{E4360B4B-7F03-44FB-99EB-3F35A90795C7}" sibTransId="{44C7DD87-566F-4AAD-AB62-F85FC463E967}"/>
    <dgm:cxn modelId="{4E6C3A5F-CAD5-4CD7-A8A5-400273E14749}" type="presOf" srcId="{B5430F5F-DBBB-4916-8DFC-C18702A3AD26}" destId="{983B4E7B-D5D9-4F00-9AB0-DF7253CD1A59}" srcOrd="0" destOrd="0" presId="urn:microsoft.com/office/officeart/2005/8/layout/chevron2"/>
    <dgm:cxn modelId="{2413D963-022F-44B8-8ACC-1C612FD0CB14}" type="presOf" srcId="{E80F2CFE-1801-47C7-8E0F-1BB40B32275B}" destId="{0318CDB8-C052-4885-BB89-4F2820239A19}" srcOrd="0" destOrd="0" presId="urn:microsoft.com/office/officeart/2005/8/layout/chevron2"/>
    <dgm:cxn modelId="{EC3A2248-0CC6-44EE-8DD9-C5EDA3A85781}" srcId="{682F0401-BA73-4D1A-9E94-FCC9D9D814EB}" destId="{EF333795-81CC-440A-99BE-A4123D2F2B0C}" srcOrd="3" destOrd="0" parTransId="{A199856B-7B63-4EE6-A0E9-3C541DFF3B84}" sibTransId="{C085E853-D90E-4986-96AE-389DA09A3B08}"/>
    <dgm:cxn modelId="{D2152448-CE32-4888-93D3-801257983EFC}" srcId="{0F2DD67C-52B3-4482-A7AB-2353DA7AF3AC}" destId="{BBA73BA2-18B9-4A13-92B5-B228EF7CB65D}" srcOrd="1" destOrd="0" parTransId="{3B2FFF71-C0C5-4918-B18B-ED78BEA322B7}" sibTransId="{66D7D3FF-5169-48F1-98FD-15028C128BFF}"/>
    <dgm:cxn modelId="{80B6716A-95AF-4F82-8CD2-F5FC4034A205}" type="presOf" srcId="{B47381A7-5742-4515-8ABB-5AFDE80BE31B}" destId="{32AC2FCA-5583-4582-9B4B-D7E682F6C158}" srcOrd="0" destOrd="0" presId="urn:microsoft.com/office/officeart/2005/8/layout/chevron2"/>
    <dgm:cxn modelId="{028EA14E-30FA-4242-8957-E732EAF1A096}" type="presOf" srcId="{2002DDB6-7D12-4788-B798-9D821F519BF1}" destId="{983B4E7B-D5D9-4F00-9AB0-DF7253CD1A59}" srcOrd="0" destOrd="2" presId="urn:microsoft.com/office/officeart/2005/8/layout/chevron2"/>
    <dgm:cxn modelId="{7EBBF44F-1402-4693-BFD4-103C8031ED8D}" srcId="{0F2DD67C-52B3-4482-A7AB-2353DA7AF3AC}" destId="{682F0401-BA73-4D1A-9E94-FCC9D9D814EB}" srcOrd="0" destOrd="0" parTransId="{31B91810-F36F-494E-8159-C2673823DFAA}" sibTransId="{61B0E266-055C-412E-899C-36C68FBEFFA1}"/>
    <dgm:cxn modelId="{DFB03B71-BD15-4183-82E2-4494BC632625}" srcId="{682F0401-BA73-4D1A-9E94-FCC9D9D814EB}" destId="{AA67821B-43BB-41D5-936D-E05052AFEE0E}" srcOrd="0" destOrd="0" parTransId="{E2189F7D-0329-415C-951C-32A22925FF89}" sibTransId="{406B39C4-29C2-43DC-ABF8-56AC32775EB2}"/>
    <dgm:cxn modelId="{26B37A53-BEE1-4231-9B96-FF309163F2BB}" srcId="{E80F2CFE-1801-47C7-8E0F-1BB40B32275B}" destId="{8961DEF8-0B36-42CA-8B6B-4905360597D3}" srcOrd="4" destOrd="0" parTransId="{5E27E876-CFB9-4177-AF68-C051C39F8233}" sibTransId="{D693428F-405E-4A98-A612-748DD6B1372E}"/>
    <dgm:cxn modelId="{D0AE9B7A-CF46-441C-933B-DEF32B8C01B7}" srcId="{E80F2CFE-1801-47C7-8E0F-1BB40B32275B}" destId="{2002DDB6-7D12-4788-B798-9D821F519BF1}" srcOrd="2" destOrd="0" parTransId="{93BA8836-3D5F-45ED-A314-10E4089A0D9E}" sibTransId="{D3BB0F44-EC79-4827-B205-FF7A3C9FEA8C}"/>
    <dgm:cxn modelId="{D1AD7F7C-D405-4D55-84E4-8A9460DEB022}" type="presOf" srcId="{EF333795-81CC-440A-99BE-A4123D2F2B0C}" destId="{4D750976-4A00-412E-8770-5D015B024164}" srcOrd="0" destOrd="3" presId="urn:microsoft.com/office/officeart/2005/8/layout/chevron2"/>
    <dgm:cxn modelId="{B5155C99-E45F-4F28-92D9-43238DEBCE52}" type="presOf" srcId="{BBA73BA2-18B9-4A13-92B5-B228EF7CB65D}" destId="{B1D96CA7-9494-42EA-9E93-498790227433}" srcOrd="0" destOrd="0" presId="urn:microsoft.com/office/officeart/2005/8/layout/chevron2"/>
    <dgm:cxn modelId="{5A9F9FA5-F049-4CDC-A222-5CF2C9EC3875}" type="presOf" srcId="{8961DEF8-0B36-42CA-8B6B-4905360597D3}" destId="{983B4E7B-D5D9-4F00-9AB0-DF7253CD1A59}" srcOrd="0" destOrd="4" presId="urn:microsoft.com/office/officeart/2005/8/layout/chevron2"/>
    <dgm:cxn modelId="{D5AA70A7-2EB0-4B99-A0B4-6820241FD4D8}" srcId="{B47381A7-5742-4515-8ABB-5AFDE80BE31B}" destId="{890FCE89-DF6F-4B76-AB72-77098F4F2821}" srcOrd="2" destOrd="0" parTransId="{52081869-4B3C-4D73-8745-7A6EC684FCA4}" sibTransId="{6B446F9E-831D-4DD2-8D02-79D317F479DD}"/>
    <dgm:cxn modelId="{4EB0ECA7-DB47-48E7-AB0C-065BB14A210F}" type="presOf" srcId="{4232F948-E0B6-4703-A786-AC7897D7A14D}" destId="{2A0EC385-00F9-4DA2-96E4-A2EC524BEB79}" srcOrd="0" destOrd="4" presId="urn:microsoft.com/office/officeart/2005/8/layout/chevron2"/>
    <dgm:cxn modelId="{44039EAA-C693-4038-8505-46D7F8C7D0FB}" srcId="{0F2DD67C-52B3-4482-A7AB-2353DA7AF3AC}" destId="{B47381A7-5742-4515-8ABB-5AFDE80BE31B}" srcOrd="3" destOrd="0" parTransId="{71267720-A5E6-4AF5-B250-A83309FDB613}" sibTransId="{8F43647D-920F-4B19-9BCF-42D087E9E4C3}"/>
    <dgm:cxn modelId="{E3C14AB5-51C7-4A02-8389-9A20E18919CC}" srcId="{682F0401-BA73-4D1A-9E94-FCC9D9D814EB}" destId="{6CF9DDA9-5AAD-4E43-808D-7E99F0433569}" srcOrd="2" destOrd="0" parTransId="{39316898-498D-4209-AB7A-AFA16FC03CA8}" sibTransId="{BDD00DA0-CC4C-4EA8-AF64-89A2A087CE9E}"/>
    <dgm:cxn modelId="{41FF47BD-78D7-4D68-AD97-8CFD35AB782F}" type="presOf" srcId="{47A3349A-FB71-4A0E-BC0E-18FA02EF02AB}" destId="{2A0EC385-00F9-4DA2-96E4-A2EC524BEB79}" srcOrd="0" destOrd="1" presId="urn:microsoft.com/office/officeart/2005/8/layout/chevron2"/>
    <dgm:cxn modelId="{2B99C0C7-C770-491F-B3CA-0DD2022384B1}" type="presOf" srcId="{8778E7F4-9166-4C60-860C-90891E44D6B4}" destId="{2A0EC385-00F9-4DA2-96E4-A2EC524BEB79}" srcOrd="0" destOrd="0" presId="urn:microsoft.com/office/officeart/2005/8/layout/chevron2"/>
    <dgm:cxn modelId="{ACE3A6CB-10EA-491B-B6FC-3BA064EB16E2}" type="presOf" srcId="{1773633F-71B5-4030-B5F7-18FB24363CB7}" destId="{983B4E7B-D5D9-4F00-9AB0-DF7253CD1A59}" srcOrd="0" destOrd="1" presId="urn:microsoft.com/office/officeart/2005/8/layout/chevron2"/>
    <dgm:cxn modelId="{32DF5FD7-E034-429F-B32F-57EC073D1501}" type="presOf" srcId="{7958D5F0-030B-43A8-B4CC-B432494640E9}" destId="{983B4E7B-D5D9-4F00-9AB0-DF7253CD1A59}" srcOrd="0" destOrd="3" presId="urn:microsoft.com/office/officeart/2005/8/layout/chevron2"/>
    <dgm:cxn modelId="{985408E3-566A-4205-954F-3121DAF899A8}" srcId="{B47381A7-5742-4515-8ABB-5AFDE80BE31B}" destId="{9977116A-0873-4873-832C-953557625DB6}" srcOrd="3" destOrd="0" parTransId="{3F902769-5BE5-4076-B2FA-DB09DE57D275}" sibTransId="{D54E3F63-1F25-4126-AC54-6107EB8178D6}"/>
    <dgm:cxn modelId="{81F06AED-7E29-4965-82F4-CC8F5140DA4F}" srcId="{E80F2CFE-1801-47C7-8E0F-1BB40B32275B}" destId="{1773633F-71B5-4030-B5F7-18FB24363CB7}" srcOrd="1" destOrd="0" parTransId="{D961F3EB-D439-4929-BBB3-3FA190715593}" sibTransId="{B363C29B-6682-4611-B323-9666CC536E0F}"/>
    <dgm:cxn modelId="{3E27F3EE-3C5A-483D-815C-5D342CBDC19D}" type="presOf" srcId="{45994DC6-B610-49CF-87DA-FBAAB5A71D9A}" destId="{4D750976-4A00-412E-8770-5D015B024164}" srcOrd="0" destOrd="1" presId="urn:microsoft.com/office/officeart/2005/8/layout/chevron2"/>
    <dgm:cxn modelId="{75F190F0-B03B-4328-9D4A-28A005C1F548}" type="presOf" srcId="{6CF9DDA9-5AAD-4E43-808D-7E99F0433569}" destId="{4D750976-4A00-412E-8770-5D015B024164}" srcOrd="0" destOrd="2" presId="urn:microsoft.com/office/officeart/2005/8/layout/chevron2"/>
    <dgm:cxn modelId="{C66E10F4-209D-45E5-BBC1-EB24CCC7CB14}" srcId="{B47381A7-5742-4515-8ABB-5AFDE80BE31B}" destId="{47A3349A-FB71-4A0E-BC0E-18FA02EF02AB}" srcOrd="1" destOrd="0" parTransId="{FB42BD75-0126-4DAE-9266-D861185BECDA}" sibTransId="{12ED1EEF-610A-4802-89FF-0DAD2F8597E0}"/>
    <dgm:cxn modelId="{8205F5FB-C959-4B73-AA67-FEB3A6500608}" type="presOf" srcId="{2B951BF0-1938-4E71-8BD7-D2650BD2F15E}" destId="{7BA85433-F8EE-4D16-AEA9-CCF3BC82DE87}" srcOrd="0" destOrd="0" presId="urn:microsoft.com/office/officeart/2005/8/layout/chevron2"/>
    <dgm:cxn modelId="{761FDDFD-D29D-4108-A050-9044D1702866}" srcId="{E80F2CFE-1801-47C7-8E0F-1BB40B32275B}" destId="{B5430F5F-DBBB-4916-8DFC-C18702A3AD26}" srcOrd="0" destOrd="0" parTransId="{9512FE42-6271-4D4F-8470-5DA52CD51F04}" sibTransId="{005EBCA0-2077-4287-8385-A5AB70015E52}"/>
    <dgm:cxn modelId="{1F8B93ED-CD13-4E6E-A260-655AD6E46895}" type="presParOf" srcId="{9D50B439-435C-45B0-9779-8F1CED01EC58}" destId="{0EBF74CD-E62D-4011-8E11-93A2E57BBAFC}" srcOrd="0" destOrd="0" presId="urn:microsoft.com/office/officeart/2005/8/layout/chevron2"/>
    <dgm:cxn modelId="{9B9C0DF2-E3F2-4C21-B677-22BDA412BC8B}" type="presParOf" srcId="{0EBF74CD-E62D-4011-8E11-93A2E57BBAFC}" destId="{C54C8EA0-3DD9-4935-AE24-561293F2CC7B}" srcOrd="0" destOrd="0" presId="urn:microsoft.com/office/officeart/2005/8/layout/chevron2"/>
    <dgm:cxn modelId="{FD0DC8A3-6CC5-405C-8890-0A909AD6E263}" type="presParOf" srcId="{0EBF74CD-E62D-4011-8E11-93A2E57BBAFC}" destId="{4D750976-4A00-412E-8770-5D015B024164}" srcOrd="1" destOrd="0" presId="urn:microsoft.com/office/officeart/2005/8/layout/chevron2"/>
    <dgm:cxn modelId="{927BAFD7-2C6F-482E-BD55-CEEB6585B244}" type="presParOf" srcId="{9D50B439-435C-45B0-9779-8F1CED01EC58}" destId="{7CB31826-8268-4186-86A6-BBDCC3EACDF9}" srcOrd="1" destOrd="0" presId="urn:microsoft.com/office/officeart/2005/8/layout/chevron2"/>
    <dgm:cxn modelId="{DB42C842-E71D-4E8D-A0C2-EC1BFD4947C9}" type="presParOf" srcId="{9D50B439-435C-45B0-9779-8F1CED01EC58}" destId="{17495613-B311-4486-92D8-3B0852FD2E8A}" srcOrd="2" destOrd="0" presId="urn:microsoft.com/office/officeart/2005/8/layout/chevron2"/>
    <dgm:cxn modelId="{D9902EB1-4A3E-4F4D-BDFA-002E44F16903}" type="presParOf" srcId="{17495613-B311-4486-92D8-3B0852FD2E8A}" destId="{B1D96CA7-9494-42EA-9E93-498790227433}" srcOrd="0" destOrd="0" presId="urn:microsoft.com/office/officeart/2005/8/layout/chevron2"/>
    <dgm:cxn modelId="{AC3BA57F-882C-4471-BE6E-14691D23AC16}" type="presParOf" srcId="{17495613-B311-4486-92D8-3B0852FD2E8A}" destId="{7BA85433-F8EE-4D16-AEA9-CCF3BC82DE87}" srcOrd="1" destOrd="0" presId="urn:microsoft.com/office/officeart/2005/8/layout/chevron2"/>
    <dgm:cxn modelId="{409E194B-2A59-4ECF-9D3C-E5D567341348}" type="presParOf" srcId="{9D50B439-435C-45B0-9779-8F1CED01EC58}" destId="{AFB9858D-009C-49A2-BE89-109325BA8F20}" srcOrd="3" destOrd="0" presId="urn:microsoft.com/office/officeart/2005/8/layout/chevron2"/>
    <dgm:cxn modelId="{81D8E318-A359-4D36-A94C-53B678A66567}" type="presParOf" srcId="{9D50B439-435C-45B0-9779-8F1CED01EC58}" destId="{A30FC227-7F81-4FFD-B65A-F142F94BC633}" srcOrd="4" destOrd="0" presId="urn:microsoft.com/office/officeart/2005/8/layout/chevron2"/>
    <dgm:cxn modelId="{A06DF353-8DDA-4648-BBA1-AA4F126A5D21}" type="presParOf" srcId="{A30FC227-7F81-4FFD-B65A-F142F94BC633}" destId="{0318CDB8-C052-4885-BB89-4F2820239A19}" srcOrd="0" destOrd="0" presId="urn:microsoft.com/office/officeart/2005/8/layout/chevron2"/>
    <dgm:cxn modelId="{628F9AE1-3552-4F16-A703-596A1BE76D7A}" type="presParOf" srcId="{A30FC227-7F81-4FFD-B65A-F142F94BC633}" destId="{983B4E7B-D5D9-4F00-9AB0-DF7253CD1A59}" srcOrd="1" destOrd="0" presId="urn:microsoft.com/office/officeart/2005/8/layout/chevron2"/>
    <dgm:cxn modelId="{661A4A6D-17B5-48AD-8559-3D46F0D14316}" type="presParOf" srcId="{9D50B439-435C-45B0-9779-8F1CED01EC58}" destId="{D042A22B-45CE-4AEB-B122-6B945AC38F1B}" srcOrd="5" destOrd="0" presId="urn:microsoft.com/office/officeart/2005/8/layout/chevron2"/>
    <dgm:cxn modelId="{F208EB02-8A13-4242-A7D6-8A41AC30D603}" type="presParOf" srcId="{9D50B439-435C-45B0-9779-8F1CED01EC58}" destId="{323C428A-475C-4554-A9B7-49861C0ED2F5}" srcOrd="6" destOrd="0" presId="urn:microsoft.com/office/officeart/2005/8/layout/chevron2"/>
    <dgm:cxn modelId="{0E87580E-938E-4652-A12F-DF9D50CAF0CB}" type="presParOf" srcId="{323C428A-475C-4554-A9B7-49861C0ED2F5}" destId="{32AC2FCA-5583-4582-9B4B-D7E682F6C158}" srcOrd="0" destOrd="0" presId="urn:microsoft.com/office/officeart/2005/8/layout/chevron2"/>
    <dgm:cxn modelId="{31C3EED4-F5BF-4106-B871-73E8C4080475}" type="presParOf" srcId="{323C428A-475C-4554-A9B7-49861C0ED2F5}" destId="{2A0EC385-00F9-4DA2-96E4-A2EC524BEB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DD67C-52B3-4482-A7AB-2353DA7AF3A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82F0401-BA73-4D1A-9E94-FCC9D9D814EB}">
      <dgm:prSet phldrT="[Text]" phldr="0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Garamond"/>
            </a:rPr>
            <a:t>Referral</a:t>
          </a:r>
        </a:p>
      </dgm:t>
    </dgm:pt>
    <dgm:pt modelId="{31B91810-F36F-494E-8159-C2673823DFAA}" type="parTrans" cxnId="{7EBBF44F-1402-4693-BFD4-103C8031ED8D}">
      <dgm:prSet/>
      <dgm:spPr/>
      <dgm:t>
        <a:bodyPr/>
        <a:lstStyle/>
        <a:p>
          <a:endParaRPr lang="en-US"/>
        </a:p>
      </dgm:t>
    </dgm:pt>
    <dgm:pt modelId="{61B0E266-055C-412E-899C-36C68FBEFFA1}" type="sibTrans" cxnId="{7EBBF44F-1402-4693-BFD4-103C8031ED8D}">
      <dgm:prSet/>
      <dgm:spPr/>
      <dgm:t>
        <a:bodyPr/>
        <a:lstStyle/>
        <a:p>
          <a:endParaRPr lang="en-US"/>
        </a:p>
      </dgm:t>
    </dgm:pt>
    <dgm:pt modelId="{BBA73BA2-18B9-4A13-92B5-B228EF7CB65D}">
      <dgm:prSet phldrT="[Text]" custT="1"/>
      <dgm:spPr/>
      <dgm:t>
        <a:bodyPr/>
        <a:lstStyle/>
        <a:p>
          <a:pPr rtl="0">
            <a:spcBef>
              <a:spcPts val="500"/>
            </a:spcBef>
          </a:pPr>
          <a:r>
            <a:rPr lang="en-US" sz="1200" b="1">
              <a:latin typeface="Garamond"/>
            </a:rPr>
            <a:t> </a:t>
          </a:r>
        </a:p>
        <a:p>
          <a:pPr rtl="0">
            <a:spcBef>
              <a:spcPts val="500"/>
            </a:spcBef>
          </a:pPr>
          <a:r>
            <a:rPr lang="en-US" sz="1400" b="1">
              <a:solidFill>
                <a:schemeClr val="tx1"/>
              </a:solidFill>
              <a:latin typeface="Garamond"/>
            </a:rPr>
            <a:t>Permission</a:t>
          </a:r>
          <a:r>
            <a:rPr lang="en-US" sz="1200" b="1">
              <a:latin typeface="Garamond"/>
            </a:rPr>
            <a:t> </a:t>
          </a:r>
        </a:p>
      </dgm:t>
    </dgm:pt>
    <dgm:pt modelId="{3B2FFF71-C0C5-4918-B18B-ED78BEA322B7}" type="parTrans" cxnId="{D2152448-CE32-4888-93D3-801257983EFC}">
      <dgm:prSet/>
      <dgm:spPr/>
      <dgm:t>
        <a:bodyPr/>
        <a:lstStyle/>
        <a:p>
          <a:endParaRPr lang="en-US"/>
        </a:p>
      </dgm:t>
    </dgm:pt>
    <dgm:pt modelId="{66D7D3FF-5169-48F1-98FD-15028C128BFF}" type="sibTrans" cxnId="{D2152448-CE32-4888-93D3-801257983EFC}">
      <dgm:prSet/>
      <dgm:spPr/>
      <dgm:t>
        <a:bodyPr/>
        <a:lstStyle/>
        <a:p>
          <a:endParaRPr lang="en-US"/>
        </a:p>
      </dgm:t>
    </dgm:pt>
    <dgm:pt modelId="{2B951BF0-1938-4E71-8BD7-D2650BD2F15E}">
      <dgm:prSet phldrT="[Text]" custT="1"/>
      <dgm:spPr/>
      <dgm:t>
        <a:bodyPr/>
        <a:lstStyle/>
        <a:p>
          <a:r>
            <a:rPr lang="en-US" sz="1400">
              <a:latin typeface="Garamond"/>
            </a:rPr>
            <a:t>No evidence will be collected until parent/guardian permission is received.</a:t>
          </a:r>
        </a:p>
      </dgm:t>
    </dgm:pt>
    <dgm:pt modelId="{F017C276-7D00-4EC4-97CD-6CF74A778AAD}" type="parTrans" cxnId="{BC2ACA40-A421-4728-9A7B-BF3C93A3ED97}">
      <dgm:prSet/>
      <dgm:spPr/>
      <dgm:t>
        <a:bodyPr/>
        <a:lstStyle/>
        <a:p>
          <a:endParaRPr lang="en-US"/>
        </a:p>
      </dgm:t>
    </dgm:pt>
    <dgm:pt modelId="{9F3A146F-E525-40F1-A884-AF406C691BF3}" type="sibTrans" cxnId="{BC2ACA40-A421-4728-9A7B-BF3C93A3ED97}">
      <dgm:prSet/>
      <dgm:spPr/>
      <dgm:t>
        <a:bodyPr/>
        <a:lstStyle/>
        <a:p>
          <a:endParaRPr lang="en-US"/>
        </a:p>
      </dgm:t>
    </dgm:pt>
    <dgm:pt modelId="{AA67821B-43BB-41D5-936D-E05052AFEE0E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Professional;		</a:t>
          </a:r>
        </a:p>
      </dgm:t>
    </dgm:pt>
    <dgm:pt modelId="{406B39C4-29C2-43DC-ABF8-56AC32775EB2}" type="sibTrans" cxnId="{DFB03B71-BD15-4183-82E2-4494BC632625}">
      <dgm:prSet/>
      <dgm:spPr/>
      <dgm:t>
        <a:bodyPr/>
        <a:lstStyle/>
        <a:p>
          <a:endParaRPr lang="en-US"/>
        </a:p>
      </dgm:t>
    </dgm:pt>
    <dgm:pt modelId="{E2189F7D-0329-415C-951C-32A22925FF89}" type="parTrans" cxnId="{DFB03B71-BD15-4183-82E2-4494BC632625}">
      <dgm:prSet/>
      <dgm:spPr/>
      <dgm:t>
        <a:bodyPr/>
        <a:lstStyle/>
        <a:p>
          <a:endParaRPr lang="en-US"/>
        </a:p>
      </dgm:t>
    </dgm:pt>
    <dgm:pt modelId="{E80F2CFE-1801-47C7-8E0F-1BB40B32275B}">
      <dgm:prSet phldrT="[Text]" phldr="0" custT="1"/>
      <dgm:spPr/>
      <dgm:t>
        <a:bodyPr/>
        <a:lstStyle/>
        <a:p>
          <a:pPr rtl="0"/>
          <a:endParaRPr lang="en-US" sz="1200" b="1">
            <a:latin typeface="Garamond"/>
          </a:endParaRPr>
        </a:p>
        <a:p>
          <a:pPr rtl="0"/>
          <a:r>
            <a:rPr lang="en-US" sz="1400" b="1">
              <a:solidFill>
                <a:schemeClr val="tx1"/>
              </a:solidFill>
              <a:latin typeface="Garamond"/>
            </a:rPr>
            <a:t>Collection</a:t>
          </a:r>
          <a:r>
            <a:rPr lang="en-US" sz="1200" b="1">
              <a:solidFill>
                <a:schemeClr val="tx1"/>
              </a:solidFill>
              <a:latin typeface="Garamond"/>
            </a:rPr>
            <a:t> </a:t>
          </a:r>
          <a:r>
            <a:rPr lang="en-US" sz="1400" b="1">
              <a:solidFill>
                <a:schemeClr val="tx1"/>
              </a:solidFill>
              <a:latin typeface="Garamond"/>
            </a:rPr>
            <a:t>of Evidence</a:t>
          </a:r>
          <a:endParaRPr lang="en-US" sz="1200" b="1">
            <a:solidFill>
              <a:schemeClr val="tx1"/>
            </a:solidFill>
            <a:latin typeface="Garamond"/>
          </a:endParaRPr>
        </a:p>
      </dgm:t>
    </dgm:pt>
    <dgm:pt modelId="{8110DEBB-F478-4363-A047-71E6B69FEE0D}" type="sibTrans" cxnId="{D005F439-4099-42EF-94BF-36AFFAC73A7F}">
      <dgm:prSet/>
      <dgm:spPr/>
      <dgm:t>
        <a:bodyPr/>
        <a:lstStyle/>
        <a:p>
          <a:endParaRPr lang="en-US"/>
        </a:p>
      </dgm:t>
    </dgm:pt>
    <dgm:pt modelId="{622D1479-42CC-40FC-98C7-3B1A3F599A7E}" type="parTrans" cxnId="{D005F439-4099-42EF-94BF-36AFFAC73A7F}">
      <dgm:prSet/>
      <dgm:spPr/>
      <dgm:t>
        <a:bodyPr/>
        <a:lstStyle/>
        <a:p>
          <a:endParaRPr lang="en-US"/>
        </a:p>
      </dgm:t>
    </dgm:pt>
    <dgm:pt modelId="{B5430F5F-DBBB-4916-8DFC-C18702A3AD26}">
      <dgm:prSet custT="1"/>
      <dgm:spPr/>
      <dgm:t>
        <a:bodyPr/>
        <a:lstStyle/>
        <a:p>
          <a:r>
            <a:rPr lang="en-US" sz="1400">
              <a:latin typeface="Garamond"/>
            </a:rPr>
            <a:t>Aptitude test results;</a:t>
          </a:r>
        </a:p>
      </dgm:t>
    </dgm:pt>
    <dgm:pt modelId="{9512FE42-6271-4D4F-8470-5DA52CD51F04}" type="parTrans" cxnId="{761FDDFD-D29D-4108-A050-9044D1702866}">
      <dgm:prSet/>
      <dgm:spPr/>
      <dgm:t>
        <a:bodyPr/>
        <a:lstStyle/>
        <a:p>
          <a:endParaRPr lang="en-US"/>
        </a:p>
      </dgm:t>
    </dgm:pt>
    <dgm:pt modelId="{005EBCA0-2077-4287-8385-A5AB70015E52}" type="sibTrans" cxnId="{761FDDFD-D29D-4108-A050-9044D1702866}">
      <dgm:prSet/>
      <dgm:spPr/>
      <dgm:t>
        <a:bodyPr/>
        <a:lstStyle/>
        <a:p>
          <a:endParaRPr lang="en-US"/>
        </a:p>
      </dgm:t>
    </dgm:pt>
    <dgm:pt modelId="{1773633F-71B5-4030-B5F7-18FB24363CB7}">
      <dgm:prSet phldrT="[Text]" custT="1"/>
      <dgm:spPr/>
      <dgm:t>
        <a:bodyPr/>
        <a:lstStyle/>
        <a:p>
          <a:r>
            <a:rPr lang="en-US" sz="1400">
              <a:latin typeface="Garamond"/>
            </a:rPr>
            <a:t>Academic record;</a:t>
          </a:r>
        </a:p>
      </dgm:t>
    </dgm:pt>
    <dgm:pt modelId="{D961F3EB-D439-4929-BBB3-3FA190715593}" type="parTrans" cxnId="{81F06AED-7E29-4965-82F4-CC8F5140DA4F}">
      <dgm:prSet/>
      <dgm:spPr/>
      <dgm:t>
        <a:bodyPr/>
        <a:lstStyle/>
        <a:p>
          <a:endParaRPr lang="en-US"/>
        </a:p>
      </dgm:t>
    </dgm:pt>
    <dgm:pt modelId="{B363C29B-6682-4611-B323-9666CC536E0F}" type="sibTrans" cxnId="{81F06AED-7E29-4965-82F4-CC8F5140DA4F}">
      <dgm:prSet/>
      <dgm:spPr/>
      <dgm:t>
        <a:bodyPr/>
        <a:lstStyle/>
        <a:p>
          <a:endParaRPr lang="en-US"/>
        </a:p>
      </dgm:t>
    </dgm:pt>
    <dgm:pt modelId="{2002DDB6-7D12-4788-B798-9D821F519BF1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Parent and student reports;</a:t>
          </a:r>
        </a:p>
      </dgm:t>
    </dgm:pt>
    <dgm:pt modelId="{93BA8836-3D5F-45ED-A314-10E4089A0D9E}" type="parTrans" cxnId="{D0AE9B7A-CF46-441C-933B-DEF32B8C01B7}">
      <dgm:prSet/>
      <dgm:spPr/>
      <dgm:t>
        <a:bodyPr/>
        <a:lstStyle/>
        <a:p>
          <a:endParaRPr lang="en-US"/>
        </a:p>
      </dgm:t>
    </dgm:pt>
    <dgm:pt modelId="{D3BB0F44-EC79-4827-B205-FF7A3C9FEA8C}" type="sibTrans" cxnId="{D0AE9B7A-CF46-441C-933B-DEF32B8C01B7}">
      <dgm:prSet/>
      <dgm:spPr/>
      <dgm:t>
        <a:bodyPr/>
        <a:lstStyle/>
        <a:p>
          <a:endParaRPr lang="en-US"/>
        </a:p>
      </dgm:t>
    </dgm:pt>
    <dgm:pt modelId="{8961DEF8-0B36-42CA-8B6B-4905360597D3}">
      <dgm:prSet phldrT="[Text]" custT="1"/>
      <dgm:spPr/>
      <dgm:t>
        <a:bodyPr/>
        <a:lstStyle/>
        <a:p>
          <a:r>
            <a:rPr lang="en-US" sz="1400">
              <a:latin typeface="Garamond"/>
            </a:rPr>
            <a:t>Student work products, math problem set, controlled writing, norm-referenced achievement data</a:t>
          </a:r>
          <a:r>
            <a:rPr lang="en-US" sz="1200">
              <a:latin typeface="Garamond"/>
            </a:rPr>
            <a:t>.</a:t>
          </a:r>
          <a:endParaRPr lang="en-US" sz="1000">
            <a:latin typeface="Garamond"/>
          </a:endParaRPr>
        </a:p>
      </dgm:t>
    </dgm:pt>
    <dgm:pt modelId="{5E27E876-CFB9-4177-AF68-C051C39F8233}" type="parTrans" cxnId="{26B37A53-BEE1-4231-9B96-FF309163F2BB}">
      <dgm:prSet/>
      <dgm:spPr/>
      <dgm:t>
        <a:bodyPr/>
        <a:lstStyle/>
        <a:p>
          <a:endParaRPr lang="en-US"/>
        </a:p>
      </dgm:t>
    </dgm:pt>
    <dgm:pt modelId="{D693428F-405E-4A98-A612-748DD6B1372E}" type="sibTrans" cxnId="{26B37A53-BEE1-4231-9B96-FF309163F2BB}">
      <dgm:prSet/>
      <dgm:spPr/>
      <dgm:t>
        <a:bodyPr/>
        <a:lstStyle/>
        <a:p>
          <a:endParaRPr lang="en-US"/>
        </a:p>
      </dgm:t>
    </dgm:pt>
    <dgm:pt modelId="{45994DC6-B610-49CF-87DA-FBAAB5A71D9A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Parent;	</a:t>
          </a:r>
        </a:p>
      </dgm:t>
    </dgm:pt>
    <dgm:pt modelId="{52F83C94-6624-408C-A061-9B7C1A36870D}" type="parTrans" cxnId="{25D7110D-D2A0-46E9-969F-3727F3A838ED}">
      <dgm:prSet/>
      <dgm:spPr/>
      <dgm:t>
        <a:bodyPr/>
        <a:lstStyle/>
        <a:p>
          <a:endParaRPr lang="en-US"/>
        </a:p>
      </dgm:t>
    </dgm:pt>
    <dgm:pt modelId="{FAC9AA9B-A9DB-49AF-9B99-59A156A02976}" type="sibTrans" cxnId="{25D7110D-D2A0-46E9-969F-3727F3A838ED}">
      <dgm:prSet/>
      <dgm:spPr/>
      <dgm:t>
        <a:bodyPr/>
        <a:lstStyle/>
        <a:p>
          <a:endParaRPr lang="en-US"/>
        </a:p>
      </dgm:t>
    </dgm:pt>
    <dgm:pt modelId="{6CF9DDA9-5AAD-4E43-808D-7E99F0433569}">
      <dgm:prSet phldrT="[Text]" custT="1"/>
      <dgm:spPr/>
      <dgm:t>
        <a:bodyPr/>
        <a:lstStyle/>
        <a:p>
          <a:r>
            <a:rPr lang="en-US" sz="1400">
              <a:latin typeface="Garamond"/>
            </a:rPr>
            <a:t>Self; and		</a:t>
          </a:r>
        </a:p>
      </dgm:t>
    </dgm:pt>
    <dgm:pt modelId="{39316898-498D-4209-AB7A-AFA16FC03CA8}" type="parTrans" cxnId="{E3C14AB5-51C7-4A02-8389-9A20E18919CC}">
      <dgm:prSet/>
      <dgm:spPr/>
      <dgm:t>
        <a:bodyPr/>
        <a:lstStyle/>
        <a:p>
          <a:endParaRPr lang="en-US"/>
        </a:p>
      </dgm:t>
    </dgm:pt>
    <dgm:pt modelId="{BDD00DA0-CC4C-4EA8-AF64-89A2A087CE9E}" type="sibTrans" cxnId="{E3C14AB5-51C7-4A02-8389-9A20E18919CC}">
      <dgm:prSet/>
      <dgm:spPr/>
      <dgm:t>
        <a:bodyPr/>
        <a:lstStyle/>
        <a:p>
          <a:endParaRPr lang="en-US"/>
        </a:p>
      </dgm:t>
    </dgm:pt>
    <dgm:pt modelId="{EF333795-81CC-440A-99BE-A4123D2F2B0C}">
      <dgm:prSet phldrT="[Text]" custT="1"/>
      <dgm:spPr/>
      <dgm:t>
        <a:bodyPr/>
        <a:lstStyle/>
        <a:p>
          <a:pPr rtl="0"/>
          <a:r>
            <a:rPr lang="en-US" sz="1400">
              <a:latin typeface="Garamond"/>
            </a:rPr>
            <a:t>Universal screening/data review.</a:t>
          </a:r>
        </a:p>
      </dgm:t>
    </dgm:pt>
    <dgm:pt modelId="{A199856B-7B63-4EE6-A0E9-3C541DFF3B84}" type="parTrans" cxnId="{EC3A2248-0CC6-44EE-8DD9-C5EDA3A85781}">
      <dgm:prSet/>
      <dgm:spPr/>
      <dgm:t>
        <a:bodyPr/>
        <a:lstStyle/>
        <a:p>
          <a:endParaRPr lang="en-US"/>
        </a:p>
      </dgm:t>
    </dgm:pt>
    <dgm:pt modelId="{C085E853-D90E-4986-96AE-389DA09A3B08}" type="sibTrans" cxnId="{EC3A2248-0CC6-44EE-8DD9-C5EDA3A85781}">
      <dgm:prSet/>
      <dgm:spPr/>
      <dgm:t>
        <a:bodyPr/>
        <a:lstStyle/>
        <a:p>
          <a:endParaRPr lang="en-US"/>
        </a:p>
      </dgm:t>
    </dgm:pt>
    <dgm:pt modelId="{8778E7F4-9166-4C60-860C-90891E44D6B4}">
      <dgm:prSet custT="1"/>
      <dgm:spPr/>
      <dgm:t>
        <a:bodyPr/>
        <a:lstStyle/>
        <a:p>
          <a:r>
            <a:rPr lang="en-US" sz="1400">
              <a:latin typeface="Garamond"/>
            </a:rPr>
            <a:t>Includes school-based administrator, school counselor, classroom teachers, gifted resource teacher.	</a:t>
          </a:r>
        </a:p>
      </dgm:t>
    </dgm:pt>
    <dgm:pt modelId="{E4360B4B-7F03-44FB-99EB-3F35A90795C7}" type="parTrans" cxnId="{9C10A25E-9902-41F1-8A82-B8C3035093BD}">
      <dgm:prSet/>
      <dgm:spPr/>
      <dgm:t>
        <a:bodyPr/>
        <a:lstStyle/>
        <a:p>
          <a:endParaRPr lang="en-US"/>
        </a:p>
      </dgm:t>
    </dgm:pt>
    <dgm:pt modelId="{44C7DD87-566F-4AAD-AB62-F85FC463E967}" type="sibTrans" cxnId="{9C10A25E-9902-41F1-8A82-B8C3035093BD}">
      <dgm:prSet/>
      <dgm:spPr/>
      <dgm:t>
        <a:bodyPr/>
        <a:lstStyle/>
        <a:p>
          <a:endParaRPr lang="en-US"/>
        </a:p>
      </dgm:t>
    </dgm:pt>
    <dgm:pt modelId="{4232F948-E0B6-4703-A786-AC7897D7A14D}">
      <dgm:prSet custT="1"/>
      <dgm:spPr/>
      <dgm:t>
        <a:bodyPr/>
        <a:lstStyle/>
        <a:p>
          <a:r>
            <a:rPr lang="en-US" sz="1400">
              <a:latin typeface="Garamond"/>
            </a:rPr>
            <a:t>Written notification of decision is mailed home.</a:t>
          </a:r>
        </a:p>
      </dgm:t>
    </dgm:pt>
    <dgm:pt modelId="{28E0849B-4973-4276-8401-162204585E33}" type="parTrans" cxnId="{F7DF4A37-A989-405E-A7F4-39BEFFB9DE79}">
      <dgm:prSet/>
      <dgm:spPr/>
      <dgm:t>
        <a:bodyPr/>
        <a:lstStyle/>
        <a:p>
          <a:endParaRPr lang="en-US"/>
        </a:p>
      </dgm:t>
    </dgm:pt>
    <dgm:pt modelId="{09E44EAC-4B19-4FF9-B2E3-5B25D8070720}" type="sibTrans" cxnId="{F7DF4A37-A989-405E-A7F4-39BEFFB9DE79}">
      <dgm:prSet/>
      <dgm:spPr/>
      <dgm:t>
        <a:bodyPr/>
        <a:lstStyle/>
        <a:p>
          <a:endParaRPr lang="en-US"/>
        </a:p>
      </dgm:t>
    </dgm:pt>
    <dgm:pt modelId="{47A3349A-FB71-4A0E-BC0E-18FA02EF02AB}">
      <dgm:prSet custT="1"/>
      <dgm:spPr/>
      <dgm:t>
        <a:bodyPr/>
        <a:lstStyle/>
        <a:p>
          <a:r>
            <a:rPr lang="en-US" sz="1400">
              <a:latin typeface="Garamond"/>
            </a:rPr>
            <a:t>Include specialists (ESOL or Special Education), as needed.</a:t>
          </a:r>
        </a:p>
      </dgm:t>
    </dgm:pt>
    <dgm:pt modelId="{FB42BD75-0126-4DAE-9266-D861185BECDA}" type="parTrans" cxnId="{C66E10F4-209D-45E5-BBC1-EB24CCC7CB14}">
      <dgm:prSet/>
      <dgm:spPr/>
      <dgm:t>
        <a:bodyPr/>
        <a:lstStyle/>
        <a:p>
          <a:endParaRPr lang="en-US"/>
        </a:p>
      </dgm:t>
    </dgm:pt>
    <dgm:pt modelId="{12ED1EEF-610A-4802-89FF-0DAD2F8597E0}" type="sibTrans" cxnId="{C66E10F4-209D-45E5-BBC1-EB24CCC7CB14}">
      <dgm:prSet/>
      <dgm:spPr/>
      <dgm:t>
        <a:bodyPr/>
        <a:lstStyle/>
        <a:p>
          <a:endParaRPr lang="en-US"/>
        </a:p>
      </dgm:t>
    </dgm:pt>
    <dgm:pt modelId="{890FCE89-DF6F-4B76-AB72-77098F4F2821}">
      <dgm:prSet custT="1"/>
      <dgm:spPr/>
      <dgm:t>
        <a:bodyPr/>
        <a:lstStyle/>
        <a:p>
          <a:r>
            <a:rPr lang="en-US" sz="1400">
              <a:latin typeface="Garamond"/>
            </a:rPr>
            <a:t>Meets to review evidence and make decisions about gifted eligibility and placement for services.</a:t>
          </a:r>
        </a:p>
      </dgm:t>
    </dgm:pt>
    <dgm:pt modelId="{52081869-4B3C-4D73-8745-7A6EC684FCA4}" type="parTrans" cxnId="{D5AA70A7-2EB0-4B99-A0B4-6820241FD4D8}">
      <dgm:prSet/>
      <dgm:spPr/>
      <dgm:t>
        <a:bodyPr/>
        <a:lstStyle/>
        <a:p>
          <a:endParaRPr lang="en-US"/>
        </a:p>
      </dgm:t>
    </dgm:pt>
    <dgm:pt modelId="{6B446F9E-831D-4DD2-8D02-79D317F479DD}" type="sibTrans" cxnId="{D5AA70A7-2EB0-4B99-A0B4-6820241FD4D8}">
      <dgm:prSet/>
      <dgm:spPr/>
      <dgm:t>
        <a:bodyPr/>
        <a:lstStyle/>
        <a:p>
          <a:endParaRPr lang="en-US"/>
        </a:p>
      </dgm:t>
    </dgm:pt>
    <dgm:pt modelId="{B47381A7-5742-4515-8ABB-5AFDE80BE31B}">
      <dgm:prSet phldrT="[Text]"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Garamond"/>
            </a:rPr>
            <a:t>                           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400" b="1">
              <a:solidFill>
                <a:schemeClr val="tx1"/>
              </a:solidFill>
              <a:latin typeface="Garamond"/>
            </a:rPr>
            <a:t>IDP</a:t>
          </a:r>
          <a:r>
            <a:rPr lang="en-US" sz="1200" b="1">
              <a:latin typeface="Garamond"/>
            </a:rPr>
            <a:t> </a:t>
          </a:r>
        </a:p>
        <a:p>
          <a:pPr rtl="0">
            <a:lnSpc>
              <a:spcPct val="90000"/>
            </a:lnSpc>
            <a:spcAft>
              <a:spcPts val="0"/>
            </a:spcAft>
          </a:pPr>
          <a:r>
            <a:rPr lang="en-US" sz="1400" b="1">
              <a:solidFill>
                <a:schemeClr val="tx1"/>
              </a:solidFill>
              <a:latin typeface="Garamond"/>
            </a:rPr>
            <a:t>Committee</a:t>
          </a:r>
        </a:p>
      </dgm:t>
    </dgm:pt>
    <dgm:pt modelId="{8F43647D-920F-4B19-9BCF-42D087E9E4C3}" type="sibTrans" cxnId="{44039EAA-C693-4038-8505-46D7F8C7D0FB}">
      <dgm:prSet/>
      <dgm:spPr/>
      <dgm:t>
        <a:bodyPr/>
        <a:lstStyle/>
        <a:p>
          <a:endParaRPr lang="en-US"/>
        </a:p>
      </dgm:t>
    </dgm:pt>
    <dgm:pt modelId="{71267720-A5E6-4AF5-B250-A83309FDB613}" type="parTrans" cxnId="{44039EAA-C693-4038-8505-46D7F8C7D0FB}">
      <dgm:prSet/>
      <dgm:spPr/>
      <dgm:t>
        <a:bodyPr/>
        <a:lstStyle/>
        <a:p>
          <a:endParaRPr lang="en-US"/>
        </a:p>
      </dgm:t>
    </dgm:pt>
    <dgm:pt modelId="{9977116A-0873-4873-832C-953557625DB6}">
      <dgm:prSet custT="1"/>
      <dgm:spPr/>
      <dgm:t>
        <a:bodyPr/>
        <a:lstStyle/>
        <a:p>
          <a:r>
            <a:rPr lang="en-US" sz="1400">
              <a:latin typeface="Garamond"/>
            </a:rPr>
            <a:t>Decisions are reviewed and verified by Division-level Oversight Committee.</a:t>
          </a:r>
        </a:p>
      </dgm:t>
    </dgm:pt>
    <dgm:pt modelId="{3F902769-5BE5-4076-B2FA-DB09DE57D275}" type="parTrans" cxnId="{985408E3-566A-4205-954F-3121DAF899A8}">
      <dgm:prSet/>
      <dgm:spPr/>
      <dgm:t>
        <a:bodyPr/>
        <a:lstStyle/>
        <a:p>
          <a:endParaRPr lang="en-US"/>
        </a:p>
      </dgm:t>
    </dgm:pt>
    <dgm:pt modelId="{D54E3F63-1F25-4126-AC54-6107EB8178D6}" type="sibTrans" cxnId="{985408E3-566A-4205-954F-3121DAF899A8}">
      <dgm:prSet/>
      <dgm:spPr/>
      <dgm:t>
        <a:bodyPr/>
        <a:lstStyle/>
        <a:p>
          <a:endParaRPr lang="en-US"/>
        </a:p>
      </dgm:t>
    </dgm:pt>
    <dgm:pt modelId="{7958D5F0-030B-43A8-B4CC-B432494640E9}">
      <dgm:prSet phldrT="[Text]" custT="1"/>
      <dgm:spPr/>
      <dgm:t>
        <a:bodyPr/>
        <a:lstStyle/>
        <a:p>
          <a:r>
            <a:rPr lang="en-US" sz="1400">
              <a:latin typeface="Garamond"/>
            </a:rPr>
            <a:t>Professional reports; and</a:t>
          </a:r>
        </a:p>
      </dgm:t>
    </dgm:pt>
    <dgm:pt modelId="{BDBF6068-A600-4B91-95C5-A3FBAB9EAF59}" type="parTrans" cxnId="{2E06F624-6C96-4F6D-BC59-D2E9C157AB05}">
      <dgm:prSet/>
      <dgm:spPr/>
      <dgm:t>
        <a:bodyPr/>
        <a:lstStyle/>
        <a:p>
          <a:endParaRPr lang="en-US"/>
        </a:p>
      </dgm:t>
    </dgm:pt>
    <dgm:pt modelId="{A22522F5-EA63-42AF-82E2-D7076E9B0BEE}" type="sibTrans" cxnId="{2E06F624-6C96-4F6D-BC59-D2E9C157AB05}">
      <dgm:prSet/>
      <dgm:spPr/>
      <dgm:t>
        <a:bodyPr/>
        <a:lstStyle/>
        <a:p>
          <a:endParaRPr lang="en-US"/>
        </a:p>
      </dgm:t>
    </dgm:pt>
    <dgm:pt modelId="{9D50B439-435C-45B0-9779-8F1CED01EC58}" type="pres">
      <dgm:prSet presAssocID="{0F2DD67C-52B3-4482-A7AB-2353DA7AF3AC}" presName="linearFlow" presStyleCnt="0">
        <dgm:presLayoutVars>
          <dgm:dir/>
          <dgm:animLvl val="lvl"/>
          <dgm:resizeHandles val="exact"/>
        </dgm:presLayoutVars>
      </dgm:prSet>
      <dgm:spPr/>
    </dgm:pt>
    <dgm:pt modelId="{0EBF74CD-E62D-4011-8E11-93A2E57BBAFC}" type="pres">
      <dgm:prSet presAssocID="{682F0401-BA73-4D1A-9E94-FCC9D9D814EB}" presName="composite" presStyleCnt="0"/>
      <dgm:spPr/>
    </dgm:pt>
    <dgm:pt modelId="{C54C8EA0-3DD9-4935-AE24-561293F2CC7B}" type="pres">
      <dgm:prSet presAssocID="{682F0401-BA73-4D1A-9E94-FCC9D9D814EB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D750976-4A00-412E-8770-5D015B024164}" type="pres">
      <dgm:prSet presAssocID="{682F0401-BA73-4D1A-9E94-FCC9D9D814EB}" presName="descendantText" presStyleLbl="alignAcc1" presStyleIdx="0" presStyleCnt="4" custScaleY="109164" custLinFactNeighborX="-89" custLinFactNeighborY="4941">
        <dgm:presLayoutVars>
          <dgm:bulletEnabled val="1"/>
        </dgm:presLayoutVars>
      </dgm:prSet>
      <dgm:spPr/>
    </dgm:pt>
    <dgm:pt modelId="{7CB31826-8268-4186-86A6-BBDCC3EACDF9}" type="pres">
      <dgm:prSet presAssocID="{61B0E266-055C-412E-899C-36C68FBEFFA1}" presName="sp" presStyleCnt="0"/>
      <dgm:spPr/>
    </dgm:pt>
    <dgm:pt modelId="{17495613-B311-4486-92D8-3B0852FD2E8A}" type="pres">
      <dgm:prSet presAssocID="{BBA73BA2-18B9-4A13-92B5-B228EF7CB65D}" presName="composite" presStyleCnt="0"/>
      <dgm:spPr/>
    </dgm:pt>
    <dgm:pt modelId="{B1D96CA7-9494-42EA-9E93-498790227433}" type="pres">
      <dgm:prSet presAssocID="{BBA73BA2-18B9-4A13-92B5-B228EF7CB65D}" presName="parentText" presStyleLbl="alignNode1" presStyleIdx="1" presStyleCnt="4" custScaleX="114872" custLinFactNeighborX="1377" custLinFactNeighborY="964">
        <dgm:presLayoutVars>
          <dgm:chMax val="1"/>
          <dgm:bulletEnabled val="1"/>
        </dgm:presLayoutVars>
      </dgm:prSet>
      <dgm:spPr/>
    </dgm:pt>
    <dgm:pt modelId="{7BA85433-F8EE-4D16-AEA9-CCF3BC82DE87}" type="pres">
      <dgm:prSet presAssocID="{BBA73BA2-18B9-4A13-92B5-B228EF7CB65D}" presName="descendantText" presStyleLbl="alignAcc1" presStyleIdx="1" presStyleCnt="4">
        <dgm:presLayoutVars>
          <dgm:bulletEnabled val="1"/>
        </dgm:presLayoutVars>
      </dgm:prSet>
      <dgm:spPr/>
    </dgm:pt>
    <dgm:pt modelId="{AFB9858D-009C-49A2-BE89-109325BA8F20}" type="pres">
      <dgm:prSet presAssocID="{66D7D3FF-5169-48F1-98FD-15028C128BFF}" presName="sp" presStyleCnt="0"/>
      <dgm:spPr/>
    </dgm:pt>
    <dgm:pt modelId="{A30FC227-7F81-4FFD-B65A-F142F94BC633}" type="pres">
      <dgm:prSet presAssocID="{E80F2CFE-1801-47C7-8E0F-1BB40B32275B}" presName="composite" presStyleCnt="0"/>
      <dgm:spPr/>
    </dgm:pt>
    <dgm:pt modelId="{0318CDB8-C052-4885-BB89-4F2820239A19}" type="pres">
      <dgm:prSet presAssocID="{E80F2CFE-1801-47C7-8E0F-1BB40B32275B}" presName="parentText" presStyleLbl="alignNode1" presStyleIdx="2" presStyleCnt="4" custScaleX="114591">
        <dgm:presLayoutVars>
          <dgm:chMax val="1"/>
          <dgm:bulletEnabled val="1"/>
        </dgm:presLayoutVars>
      </dgm:prSet>
      <dgm:spPr/>
    </dgm:pt>
    <dgm:pt modelId="{983B4E7B-D5D9-4F00-9AB0-DF7253CD1A59}" type="pres">
      <dgm:prSet presAssocID="{E80F2CFE-1801-47C7-8E0F-1BB40B32275B}" presName="descendantText" presStyleLbl="alignAcc1" presStyleIdx="2" presStyleCnt="4" custScaleX="98640" custScaleY="162977">
        <dgm:presLayoutVars>
          <dgm:bulletEnabled val="1"/>
        </dgm:presLayoutVars>
      </dgm:prSet>
      <dgm:spPr/>
    </dgm:pt>
    <dgm:pt modelId="{D042A22B-45CE-4AEB-B122-6B945AC38F1B}" type="pres">
      <dgm:prSet presAssocID="{8110DEBB-F478-4363-A047-71E6B69FEE0D}" presName="sp" presStyleCnt="0"/>
      <dgm:spPr/>
    </dgm:pt>
    <dgm:pt modelId="{323C428A-475C-4554-A9B7-49861C0ED2F5}" type="pres">
      <dgm:prSet presAssocID="{B47381A7-5742-4515-8ABB-5AFDE80BE31B}" presName="composite" presStyleCnt="0"/>
      <dgm:spPr/>
    </dgm:pt>
    <dgm:pt modelId="{32AC2FCA-5583-4582-9B4B-D7E682F6C158}" type="pres">
      <dgm:prSet presAssocID="{B47381A7-5742-4515-8ABB-5AFDE80BE31B}" presName="parentText" presStyleLbl="alignNode1" presStyleIdx="3" presStyleCnt="4" custScaleX="115265">
        <dgm:presLayoutVars>
          <dgm:chMax val="1"/>
          <dgm:bulletEnabled val="1"/>
        </dgm:presLayoutVars>
      </dgm:prSet>
      <dgm:spPr/>
    </dgm:pt>
    <dgm:pt modelId="{2A0EC385-00F9-4DA2-96E4-A2EC524BEB79}" type="pres">
      <dgm:prSet presAssocID="{B47381A7-5742-4515-8ABB-5AFDE80BE31B}" presName="descendantText" presStyleLbl="alignAcc1" presStyleIdx="3" presStyleCnt="4" custScaleX="99331" custScaleY="150122" custLinFactNeighborX="333" custLinFactNeighborY="12418">
        <dgm:presLayoutVars>
          <dgm:bulletEnabled val="1"/>
        </dgm:presLayoutVars>
      </dgm:prSet>
      <dgm:spPr/>
    </dgm:pt>
  </dgm:ptLst>
  <dgm:cxnLst>
    <dgm:cxn modelId="{A4ADF002-8EB9-47F0-B733-A0731E8C0B1D}" type="presOf" srcId="{890FCE89-DF6F-4B76-AB72-77098F4F2821}" destId="{2A0EC385-00F9-4DA2-96E4-A2EC524BEB79}" srcOrd="0" destOrd="2" presId="urn:microsoft.com/office/officeart/2005/8/layout/chevron2"/>
    <dgm:cxn modelId="{25D7110D-D2A0-46E9-969F-3727F3A838ED}" srcId="{682F0401-BA73-4D1A-9E94-FCC9D9D814EB}" destId="{45994DC6-B610-49CF-87DA-FBAAB5A71D9A}" srcOrd="1" destOrd="0" parTransId="{52F83C94-6624-408C-A061-9B7C1A36870D}" sibTransId="{FAC9AA9B-A9DB-49AF-9B99-59A156A02976}"/>
    <dgm:cxn modelId="{915FAA1C-4B37-43C1-A1C3-D31516B23EC0}" type="presOf" srcId="{9977116A-0873-4873-832C-953557625DB6}" destId="{2A0EC385-00F9-4DA2-96E4-A2EC524BEB79}" srcOrd="0" destOrd="3" presId="urn:microsoft.com/office/officeart/2005/8/layout/chevron2"/>
    <dgm:cxn modelId="{9DB2EC1C-9055-43CF-BA9B-2D5DCDD1D212}" type="presOf" srcId="{682F0401-BA73-4D1A-9E94-FCC9D9D814EB}" destId="{C54C8EA0-3DD9-4935-AE24-561293F2CC7B}" srcOrd="0" destOrd="0" presId="urn:microsoft.com/office/officeart/2005/8/layout/chevron2"/>
    <dgm:cxn modelId="{D3349F24-1DD2-4EF1-8855-785D890372EE}" type="presOf" srcId="{AA67821B-43BB-41D5-936D-E05052AFEE0E}" destId="{4D750976-4A00-412E-8770-5D015B024164}" srcOrd="0" destOrd="0" presId="urn:microsoft.com/office/officeart/2005/8/layout/chevron2"/>
    <dgm:cxn modelId="{2E06F624-6C96-4F6D-BC59-D2E9C157AB05}" srcId="{E80F2CFE-1801-47C7-8E0F-1BB40B32275B}" destId="{7958D5F0-030B-43A8-B4CC-B432494640E9}" srcOrd="3" destOrd="0" parTransId="{BDBF6068-A600-4B91-95C5-A3FBAB9EAF59}" sibTransId="{A22522F5-EA63-42AF-82E2-D7076E9B0BEE}"/>
    <dgm:cxn modelId="{8E15C226-65A2-4DF3-A519-36A6EBD4BC45}" type="presOf" srcId="{0F2DD67C-52B3-4482-A7AB-2353DA7AF3AC}" destId="{9D50B439-435C-45B0-9779-8F1CED01EC58}" srcOrd="0" destOrd="0" presId="urn:microsoft.com/office/officeart/2005/8/layout/chevron2"/>
    <dgm:cxn modelId="{F7DF4A37-A989-405E-A7F4-39BEFFB9DE79}" srcId="{B47381A7-5742-4515-8ABB-5AFDE80BE31B}" destId="{4232F948-E0B6-4703-A786-AC7897D7A14D}" srcOrd="4" destOrd="0" parTransId="{28E0849B-4973-4276-8401-162204585E33}" sibTransId="{09E44EAC-4B19-4FF9-B2E3-5B25D8070720}"/>
    <dgm:cxn modelId="{D005F439-4099-42EF-94BF-36AFFAC73A7F}" srcId="{0F2DD67C-52B3-4482-A7AB-2353DA7AF3AC}" destId="{E80F2CFE-1801-47C7-8E0F-1BB40B32275B}" srcOrd="2" destOrd="0" parTransId="{622D1479-42CC-40FC-98C7-3B1A3F599A7E}" sibTransId="{8110DEBB-F478-4363-A047-71E6B69FEE0D}"/>
    <dgm:cxn modelId="{BC2ACA40-A421-4728-9A7B-BF3C93A3ED97}" srcId="{BBA73BA2-18B9-4A13-92B5-B228EF7CB65D}" destId="{2B951BF0-1938-4E71-8BD7-D2650BD2F15E}" srcOrd="0" destOrd="0" parTransId="{F017C276-7D00-4EC4-97CD-6CF74A778AAD}" sibTransId="{9F3A146F-E525-40F1-A884-AF406C691BF3}"/>
    <dgm:cxn modelId="{9C10A25E-9902-41F1-8A82-B8C3035093BD}" srcId="{B47381A7-5742-4515-8ABB-5AFDE80BE31B}" destId="{8778E7F4-9166-4C60-860C-90891E44D6B4}" srcOrd="0" destOrd="0" parTransId="{E4360B4B-7F03-44FB-99EB-3F35A90795C7}" sibTransId="{44C7DD87-566F-4AAD-AB62-F85FC463E967}"/>
    <dgm:cxn modelId="{4E6C3A5F-CAD5-4CD7-A8A5-400273E14749}" type="presOf" srcId="{B5430F5F-DBBB-4916-8DFC-C18702A3AD26}" destId="{983B4E7B-D5D9-4F00-9AB0-DF7253CD1A59}" srcOrd="0" destOrd="0" presId="urn:microsoft.com/office/officeart/2005/8/layout/chevron2"/>
    <dgm:cxn modelId="{2413D963-022F-44B8-8ACC-1C612FD0CB14}" type="presOf" srcId="{E80F2CFE-1801-47C7-8E0F-1BB40B32275B}" destId="{0318CDB8-C052-4885-BB89-4F2820239A19}" srcOrd="0" destOrd="0" presId="urn:microsoft.com/office/officeart/2005/8/layout/chevron2"/>
    <dgm:cxn modelId="{EC3A2248-0CC6-44EE-8DD9-C5EDA3A85781}" srcId="{682F0401-BA73-4D1A-9E94-FCC9D9D814EB}" destId="{EF333795-81CC-440A-99BE-A4123D2F2B0C}" srcOrd="3" destOrd="0" parTransId="{A199856B-7B63-4EE6-A0E9-3C541DFF3B84}" sibTransId="{C085E853-D90E-4986-96AE-389DA09A3B08}"/>
    <dgm:cxn modelId="{D2152448-CE32-4888-93D3-801257983EFC}" srcId="{0F2DD67C-52B3-4482-A7AB-2353DA7AF3AC}" destId="{BBA73BA2-18B9-4A13-92B5-B228EF7CB65D}" srcOrd="1" destOrd="0" parTransId="{3B2FFF71-C0C5-4918-B18B-ED78BEA322B7}" sibTransId="{66D7D3FF-5169-48F1-98FD-15028C128BFF}"/>
    <dgm:cxn modelId="{80B6716A-95AF-4F82-8CD2-F5FC4034A205}" type="presOf" srcId="{B47381A7-5742-4515-8ABB-5AFDE80BE31B}" destId="{32AC2FCA-5583-4582-9B4B-D7E682F6C158}" srcOrd="0" destOrd="0" presId="urn:microsoft.com/office/officeart/2005/8/layout/chevron2"/>
    <dgm:cxn modelId="{028EA14E-30FA-4242-8957-E732EAF1A096}" type="presOf" srcId="{2002DDB6-7D12-4788-B798-9D821F519BF1}" destId="{983B4E7B-D5D9-4F00-9AB0-DF7253CD1A59}" srcOrd="0" destOrd="2" presId="urn:microsoft.com/office/officeart/2005/8/layout/chevron2"/>
    <dgm:cxn modelId="{7EBBF44F-1402-4693-BFD4-103C8031ED8D}" srcId="{0F2DD67C-52B3-4482-A7AB-2353DA7AF3AC}" destId="{682F0401-BA73-4D1A-9E94-FCC9D9D814EB}" srcOrd="0" destOrd="0" parTransId="{31B91810-F36F-494E-8159-C2673823DFAA}" sibTransId="{61B0E266-055C-412E-899C-36C68FBEFFA1}"/>
    <dgm:cxn modelId="{DFB03B71-BD15-4183-82E2-4494BC632625}" srcId="{682F0401-BA73-4D1A-9E94-FCC9D9D814EB}" destId="{AA67821B-43BB-41D5-936D-E05052AFEE0E}" srcOrd="0" destOrd="0" parTransId="{E2189F7D-0329-415C-951C-32A22925FF89}" sibTransId="{406B39C4-29C2-43DC-ABF8-56AC32775EB2}"/>
    <dgm:cxn modelId="{26B37A53-BEE1-4231-9B96-FF309163F2BB}" srcId="{E80F2CFE-1801-47C7-8E0F-1BB40B32275B}" destId="{8961DEF8-0B36-42CA-8B6B-4905360597D3}" srcOrd="4" destOrd="0" parTransId="{5E27E876-CFB9-4177-AF68-C051C39F8233}" sibTransId="{D693428F-405E-4A98-A612-748DD6B1372E}"/>
    <dgm:cxn modelId="{D0AE9B7A-CF46-441C-933B-DEF32B8C01B7}" srcId="{E80F2CFE-1801-47C7-8E0F-1BB40B32275B}" destId="{2002DDB6-7D12-4788-B798-9D821F519BF1}" srcOrd="2" destOrd="0" parTransId="{93BA8836-3D5F-45ED-A314-10E4089A0D9E}" sibTransId="{D3BB0F44-EC79-4827-B205-FF7A3C9FEA8C}"/>
    <dgm:cxn modelId="{D1AD7F7C-D405-4D55-84E4-8A9460DEB022}" type="presOf" srcId="{EF333795-81CC-440A-99BE-A4123D2F2B0C}" destId="{4D750976-4A00-412E-8770-5D015B024164}" srcOrd="0" destOrd="3" presId="urn:microsoft.com/office/officeart/2005/8/layout/chevron2"/>
    <dgm:cxn modelId="{B5155C99-E45F-4F28-92D9-43238DEBCE52}" type="presOf" srcId="{BBA73BA2-18B9-4A13-92B5-B228EF7CB65D}" destId="{B1D96CA7-9494-42EA-9E93-498790227433}" srcOrd="0" destOrd="0" presId="urn:microsoft.com/office/officeart/2005/8/layout/chevron2"/>
    <dgm:cxn modelId="{5A9F9FA5-F049-4CDC-A222-5CF2C9EC3875}" type="presOf" srcId="{8961DEF8-0B36-42CA-8B6B-4905360597D3}" destId="{983B4E7B-D5D9-4F00-9AB0-DF7253CD1A59}" srcOrd="0" destOrd="4" presId="urn:microsoft.com/office/officeart/2005/8/layout/chevron2"/>
    <dgm:cxn modelId="{D5AA70A7-2EB0-4B99-A0B4-6820241FD4D8}" srcId="{B47381A7-5742-4515-8ABB-5AFDE80BE31B}" destId="{890FCE89-DF6F-4B76-AB72-77098F4F2821}" srcOrd="2" destOrd="0" parTransId="{52081869-4B3C-4D73-8745-7A6EC684FCA4}" sibTransId="{6B446F9E-831D-4DD2-8D02-79D317F479DD}"/>
    <dgm:cxn modelId="{4EB0ECA7-DB47-48E7-AB0C-065BB14A210F}" type="presOf" srcId="{4232F948-E0B6-4703-A786-AC7897D7A14D}" destId="{2A0EC385-00F9-4DA2-96E4-A2EC524BEB79}" srcOrd="0" destOrd="4" presId="urn:microsoft.com/office/officeart/2005/8/layout/chevron2"/>
    <dgm:cxn modelId="{44039EAA-C693-4038-8505-46D7F8C7D0FB}" srcId="{0F2DD67C-52B3-4482-A7AB-2353DA7AF3AC}" destId="{B47381A7-5742-4515-8ABB-5AFDE80BE31B}" srcOrd="3" destOrd="0" parTransId="{71267720-A5E6-4AF5-B250-A83309FDB613}" sibTransId="{8F43647D-920F-4B19-9BCF-42D087E9E4C3}"/>
    <dgm:cxn modelId="{E3C14AB5-51C7-4A02-8389-9A20E18919CC}" srcId="{682F0401-BA73-4D1A-9E94-FCC9D9D814EB}" destId="{6CF9DDA9-5AAD-4E43-808D-7E99F0433569}" srcOrd="2" destOrd="0" parTransId="{39316898-498D-4209-AB7A-AFA16FC03CA8}" sibTransId="{BDD00DA0-CC4C-4EA8-AF64-89A2A087CE9E}"/>
    <dgm:cxn modelId="{41FF47BD-78D7-4D68-AD97-8CFD35AB782F}" type="presOf" srcId="{47A3349A-FB71-4A0E-BC0E-18FA02EF02AB}" destId="{2A0EC385-00F9-4DA2-96E4-A2EC524BEB79}" srcOrd="0" destOrd="1" presId="urn:microsoft.com/office/officeart/2005/8/layout/chevron2"/>
    <dgm:cxn modelId="{2B99C0C7-C770-491F-B3CA-0DD2022384B1}" type="presOf" srcId="{8778E7F4-9166-4C60-860C-90891E44D6B4}" destId="{2A0EC385-00F9-4DA2-96E4-A2EC524BEB79}" srcOrd="0" destOrd="0" presId="urn:microsoft.com/office/officeart/2005/8/layout/chevron2"/>
    <dgm:cxn modelId="{ACE3A6CB-10EA-491B-B6FC-3BA064EB16E2}" type="presOf" srcId="{1773633F-71B5-4030-B5F7-18FB24363CB7}" destId="{983B4E7B-D5D9-4F00-9AB0-DF7253CD1A59}" srcOrd="0" destOrd="1" presId="urn:microsoft.com/office/officeart/2005/8/layout/chevron2"/>
    <dgm:cxn modelId="{32DF5FD7-E034-429F-B32F-57EC073D1501}" type="presOf" srcId="{7958D5F0-030B-43A8-B4CC-B432494640E9}" destId="{983B4E7B-D5D9-4F00-9AB0-DF7253CD1A59}" srcOrd="0" destOrd="3" presId="urn:microsoft.com/office/officeart/2005/8/layout/chevron2"/>
    <dgm:cxn modelId="{985408E3-566A-4205-954F-3121DAF899A8}" srcId="{B47381A7-5742-4515-8ABB-5AFDE80BE31B}" destId="{9977116A-0873-4873-832C-953557625DB6}" srcOrd="3" destOrd="0" parTransId="{3F902769-5BE5-4076-B2FA-DB09DE57D275}" sibTransId="{D54E3F63-1F25-4126-AC54-6107EB8178D6}"/>
    <dgm:cxn modelId="{81F06AED-7E29-4965-82F4-CC8F5140DA4F}" srcId="{E80F2CFE-1801-47C7-8E0F-1BB40B32275B}" destId="{1773633F-71B5-4030-B5F7-18FB24363CB7}" srcOrd="1" destOrd="0" parTransId="{D961F3EB-D439-4929-BBB3-3FA190715593}" sibTransId="{B363C29B-6682-4611-B323-9666CC536E0F}"/>
    <dgm:cxn modelId="{3E27F3EE-3C5A-483D-815C-5D342CBDC19D}" type="presOf" srcId="{45994DC6-B610-49CF-87DA-FBAAB5A71D9A}" destId="{4D750976-4A00-412E-8770-5D015B024164}" srcOrd="0" destOrd="1" presId="urn:microsoft.com/office/officeart/2005/8/layout/chevron2"/>
    <dgm:cxn modelId="{75F190F0-B03B-4328-9D4A-28A005C1F548}" type="presOf" srcId="{6CF9DDA9-5AAD-4E43-808D-7E99F0433569}" destId="{4D750976-4A00-412E-8770-5D015B024164}" srcOrd="0" destOrd="2" presId="urn:microsoft.com/office/officeart/2005/8/layout/chevron2"/>
    <dgm:cxn modelId="{C66E10F4-209D-45E5-BBC1-EB24CCC7CB14}" srcId="{B47381A7-5742-4515-8ABB-5AFDE80BE31B}" destId="{47A3349A-FB71-4A0E-BC0E-18FA02EF02AB}" srcOrd="1" destOrd="0" parTransId="{FB42BD75-0126-4DAE-9266-D861185BECDA}" sibTransId="{12ED1EEF-610A-4802-89FF-0DAD2F8597E0}"/>
    <dgm:cxn modelId="{8205F5FB-C959-4B73-AA67-FEB3A6500608}" type="presOf" srcId="{2B951BF0-1938-4E71-8BD7-D2650BD2F15E}" destId="{7BA85433-F8EE-4D16-AEA9-CCF3BC82DE87}" srcOrd="0" destOrd="0" presId="urn:microsoft.com/office/officeart/2005/8/layout/chevron2"/>
    <dgm:cxn modelId="{761FDDFD-D29D-4108-A050-9044D1702866}" srcId="{E80F2CFE-1801-47C7-8E0F-1BB40B32275B}" destId="{B5430F5F-DBBB-4916-8DFC-C18702A3AD26}" srcOrd="0" destOrd="0" parTransId="{9512FE42-6271-4D4F-8470-5DA52CD51F04}" sibTransId="{005EBCA0-2077-4287-8385-A5AB70015E52}"/>
    <dgm:cxn modelId="{1F8B93ED-CD13-4E6E-A260-655AD6E46895}" type="presParOf" srcId="{9D50B439-435C-45B0-9779-8F1CED01EC58}" destId="{0EBF74CD-E62D-4011-8E11-93A2E57BBAFC}" srcOrd="0" destOrd="0" presId="urn:microsoft.com/office/officeart/2005/8/layout/chevron2"/>
    <dgm:cxn modelId="{9B9C0DF2-E3F2-4C21-B677-22BDA412BC8B}" type="presParOf" srcId="{0EBF74CD-E62D-4011-8E11-93A2E57BBAFC}" destId="{C54C8EA0-3DD9-4935-AE24-561293F2CC7B}" srcOrd="0" destOrd="0" presId="urn:microsoft.com/office/officeart/2005/8/layout/chevron2"/>
    <dgm:cxn modelId="{FD0DC8A3-6CC5-405C-8890-0A909AD6E263}" type="presParOf" srcId="{0EBF74CD-E62D-4011-8E11-93A2E57BBAFC}" destId="{4D750976-4A00-412E-8770-5D015B024164}" srcOrd="1" destOrd="0" presId="urn:microsoft.com/office/officeart/2005/8/layout/chevron2"/>
    <dgm:cxn modelId="{927BAFD7-2C6F-482E-BD55-CEEB6585B244}" type="presParOf" srcId="{9D50B439-435C-45B0-9779-8F1CED01EC58}" destId="{7CB31826-8268-4186-86A6-BBDCC3EACDF9}" srcOrd="1" destOrd="0" presId="urn:microsoft.com/office/officeart/2005/8/layout/chevron2"/>
    <dgm:cxn modelId="{DB42C842-E71D-4E8D-A0C2-EC1BFD4947C9}" type="presParOf" srcId="{9D50B439-435C-45B0-9779-8F1CED01EC58}" destId="{17495613-B311-4486-92D8-3B0852FD2E8A}" srcOrd="2" destOrd="0" presId="urn:microsoft.com/office/officeart/2005/8/layout/chevron2"/>
    <dgm:cxn modelId="{D9902EB1-4A3E-4F4D-BDFA-002E44F16903}" type="presParOf" srcId="{17495613-B311-4486-92D8-3B0852FD2E8A}" destId="{B1D96CA7-9494-42EA-9E93-498790227433}" srcOrd="0" destOrd="0" presId="urn:microsoft.com/office/officeart/2005/8/layout/chevron2"/>
    <dgm:cxn modelId="{AC3BA57F-882C-4471-BE6E-14691D23AC16}" type="presParOf" srcId="{17495613-B311-4486-92D8-3B0852FD2E8A}" destId="{7BA85433-F8EE-4D16-AEA9-CCF3BC82DE87}" srcOrd="1" destOrd="0" presId="urn:microsoft.com/office/officeart/2005/8/layout/chevron2"/>
    <dgm:cxn modelId="{409E194B-2A59-4ECF-9D3C-E5D567341348}" type="presParOf" srcId="{9D50B439-435C-45B0-9779-8F1CED01EC58}" destId="{AFB9858D-009C-49A2-BE89-109325BA8F20}" srcOrd="3" destOrd="0" presId="urn:microsoft.com/office/officeart/2005/8/layout/chevron2"/>
    <dgm:cxn modelId="{81D8E318-A359-4D36-A94C-53B678A66567}" type="presParOf" srcId="{9D50B439-435C-45B0-9779-8F1CED01EC58}" destId="{A30FC227-7F81-4FFD-B65A-F142F94BC633}" srcOrd="4" destOrd="0" presId="urn:microsoft.com/office/officeart/2005/8/layout/chevron2"/>
    <dgm:cxn modelId="{A06DF353-8DDA-4648-BBA1-AA4F126A5D21}" type="presParOf" srcId="{A30FC227-7F81-4FFD-B65A-F142F94BC633}" destId="{0318CDB8-C052-4885-BB89-4F2820239A19}" srcOrd="0" destOrd="0" presId="urn:microsoft.com/office/officeart/2005/8/layout/chevron2"/>
    <dgm:cxn modelId="{628F9AE1-3552-4F16-A703-596A1BE76D7A}" type="presParOf" srcId="{A30FC227-7F81-4FFD-B65A-F142F94BC633}" destId="{983B4E7B-D5D9-4F00-9AB0-DF7253CD1A59}" srcOrd="1" destOrd="0" presId="urn:microsoft.com/office/officeart/2005/8/layout/chevron2"/>
    <dgm:cxn modelId="{661A4A6D-17B5-48AD-8559-3D46F0D14316}" type="presParOf" srcId="{9D50B439-435C-45B0-9779-8F1CED01EC58}" destId="{D042A22B-45CE-4AEB-B122-6B945AC38F1B}" srcOrd="5" destOrd="0" presId="urn:microsoft.com/office/officeart/2005/8/layout/chevron2"/>
    <dgm:cxn modelId="{F208EB02-8A13-4242-A7D6-8A41AC30D603}" type="presParOf" srcId="{9D50B439-435C-45B0-9779-8F1CED01EC58}" destId="{323C428A-475C-4554-A9B7-49861C0ED2F5}" srcOrd="6" destOrd="0" presId="urn:microsoft.com/office/officeart/2005/8/layout/chevron2"/>
    <dgm:cxn modelId="{0E87580E-938E-4652-A12F-DF9D50CAF0CB}" type="presParOf" srcId="{323C428A-475C-4554-A9B7-49861C0ED2F5}" destId="{32AC2FCA-5583-4582-9B4B-D7E682F6C158}" srcOrd="0" destOrd="0" presId="urn:microsoft.com/office/officeart/2005/8/layout/chevron2"/>
    <dgm:cxn modelId="{31C3EED4-F5BF-4106-B871-73E8C4080475}" type="presParOf" srcId="{323C428A-475C-4554-A9B7-49861C0ED2F5}" destId="{2A0EC385-00F9-4DA2-96E4-A2EC524BEB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C8EA0-3DD9-4935-AE24-561293F2CC7B}">
      <dsp:nvSpPr>
        <dsp:cNvPr id="0" name=""/>
        <dsp:cNvSpPr/>
      </dsp:nvSpPr>
      <dsp:spPr>
        <a:xfrm rot="5400000">
          <a:off x="-247959" y="258784"/>
          <a:ext cx="1408650" cy="98605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Referral</a:t>
          </a:r>
        </a:p>
      </dsp:txBody>
      <dsp:txXfrm rot="-5400000">
        <a:off x="-36661" y="540515"/>
        <a:ext cx="986055" cy="422595"/>
      </dsp:txXfrm>
    </dsp:sp>
    <dsp:sp modelId="{4D750976-4A00-412E-8770-5D015B024164}">
      <dsp:nvSpPr>
        <dsp:cNvPr id="0" name=""/>
        <dsp:cNvSpPr/>
      </dsp:nvSpPr>
      <dsp:spPr>
        <a:xfrm rot="5400000">
          <a:off x="5673529" y="-4663365"/>
          <a:ext cx="999530" cy="104278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Professional;	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Parent;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Self; and		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Universal screening/data review.</a:t>
          </a:r>
        </a:p>
      </dsp:txBody>
      <dsp:txXfrm rot="-5400000">
        <a:off x="959390" y="99567"/>
        <a:ext cx="10379017" cy="901944"/>
      </dsp:txXfrm>
    </dsp:sp>
    <dsp:sp modelId="{B1D96CA7-9494-42EA-9E93-498790227433}">
      <dsp:nvSpPr>
        <dsp:cNvPr id="0" name=""/>
        <dsp:cNvSpPr/>
      </dsp:nvSpPr>
      <dsp:spPr>
        <a:xfrm rot="5400000">
          <a:off x="-161058" y="1477952"/>
          <a:ext cx="1408650" cy="1132701"/>
        </a:xfrm>
        <a:prstGeom prst="chevron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Garamond"/>
            </a:rPr>
            <a:t> 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Permission</a:t>
          </a:r>
          <a:r>
            <a:rPr lang="en-US" sz="1200" b="1" kern="1200">
              <a:latin typeface="Garamond"/>
            </a:rPr>
            <a:t> </a:t>
          </a:r>
        </a:p>
      </dsp:txBody>
      <dsp:txXfrm rot="-5400000">
        <a:off x="-23083" y="1906329"/>
        <a:ext cx="1132701" cy="275949"/>
      </dsp:txXfrm>
    </dsp:sp>
    <dsp:sp modelId="{7BA85433-F8EE-4D16-AEA9-CCF3BC82DE87}">
      <dsp:nvSpPr>
        <dsp:cNvPr id="0" name=""/>
        <dsp:cNvSpPr/>
      </dsp:nvSpPr>
      <dsp:spPr>
        <a:xfrm rot="5400000">
          <a:off x="5797880" y="-3448765"/>
          <a:ext cx="916104" cy="104664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No evidence will be collected until parent/guardian permission is received.</a:t>
          </a:r>
        </a:p>
      </dsp:txBody>
      <dsp:txXfrm rot="-5400000">
        <a:off x="1022717" y="1371119"/>
        <a:ext cx="10421710" cy="826662"/>
      </dsp:txXfrm>
    </dsp:sp>
    <dsp:sp modelId="{0318CDB8-C052-4885-BB89-4F2820239A19}">
      <dsp:nvSpPr>
        <dsp:cNvPr id="0" name=""/>
        <dsp:cNvSpPr/>
      </dsp:nvSpPr>
      <dsp:spPr>
        <a:xfrm rot="5400000">
          <a:off x="-176021" y="3032985"/>
          <a:ext cx="1408650" cy="1129930"/>
        </a:xfrm>
        <a:prstGeom prst="chevron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latin typeface="Garamond"/>
          </a:endParaRP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Collection</a:t>
          </a:r>
          <a:r>
            <a:rPr lang="en-US" sz="1200" b="1" kern="1200">
              <a:solidFill>
                <a:schemeClr val="tx1"/>
              </a:solidFill>
              <a:latin typeface="Garamond"/>
            </a:rPr>
            <a:t> </a:t>
          </a:r>
          <a:r>
            <a:rPr lang="en-US" sz="1400" b="1" kern="1200">
              <a:solidFill>
                <a:schemeClr val="tx1"/>
              </a:solidFill>
              <a:latin typeface="Garamond"/>
            </a:rPr>
            <a:t>of Evidence</a:t>
          </a:r>
          <a:endParaRPr lang="en-US" sz="1200" b="1" kern="1200">
            <a:solidFill>
              <a:schemeClr val="tx1"/>
            </a:solidFill>
            <a:latin typeface="Garamond"/>
          </a:endParaRPr>
        </a:p>
      </dsp:txBody>
      <dsp:txXfrm rot="-5400000">
        <a:off x="-36661" y="3458590"/>
        <a:ext cx="1129930" cy="278720"/>
      </dsp:txXfrm>
    </dsp:sp>
    <dsp:sp modelId="{983B4E7B-D5D9-4F00-9AB0-DF7253CD1A59}">
      <dsp:nvSpPr>
        <dsp:cNvPr id="0" name=""/>
        <dsp:cNvSpPr/>
      </dsp:nvSpPr>
      <dsp:spPr>
        <a:xfrm rot="5400000">
          <a:off x="5508420" y="-1810607"/>
          <a:ext cx="1492254" cy="103240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Aptitude test results;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Academic record;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Parent and student reports;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Professional reports; 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Student work products, math problem set, controlled writing, norm-referenced achievement data</a:t>
          </a:r>
          <a:r>
            <a:rPr lang="en-US" sz="1200" kern="1200">
              <a:latin typeface="Garamond"/>
            </a:rPr>
            <a:t>.</a:t>
          </a:r>
          <a:endParaRPr lang="en-US" sz="1000" kern="1200">
            <a:latin typeface="Garamond"/>
          </a:endParaRPr>
        </a:p>
      </dsp:txBody>
      <dsp:txXfrm rot="-5400000">
        <a:off x="1092503" y="2678156"/>
        <a:ext cx="10251242" cy="1346562"/>
      </dsp:txXfrm>
    </dsp:sp>
    <dsp:sp modelId="{32AC2FCA-5583-4582-9B4B-D7E682F6C158}">
      <dsp:nvSpPr>
        <dsp:cNvPr id="0" name=""/>
        <dsp:cNvSpPr/>
      </dsp:nvSpPr>
      <dsp:spPr>
        <a:xfrm rot="5400000">
          <a:off x="-172698" y="4538037"/>
          <a:ext cx="1408650" cy="113657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Garamond"/>
            </a:rPr>
            <a:t>                           </a:t>
          </a:r>
        </a:p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IDP</a:t>
          </a:r>
          <a:r>
            <a:rPr lang="en-US" sz="1200" b="1" kern="1200">
              <a:latin typeface="Garamond"/>
            </a:rPr>
            <a:t> 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Committee</a:t>
          </a:r>
        </a:p>
      </dsp:txBody>
      <dsp:txXfrm rot="-5400000">
        <a:off x="-36661" y="4970288"/>
        <a:ext cx="1136576" cy="272074"/>
      </dsp:txXfrm>
    </dsp:sp>
    <dsp:sp modelId="{2A0EC385-00F9-4DA2-96E4-A2EC524BEB79}">
      <dsp:nvSpPr>
        <dsp:cNvPr id="0" name=""/>
        <dsp:cNvSpPr/>
      </dsp:nvSpPr>
      <dsp:spPr>
        <a:xfrm rot="5400000">
          <a:off x="5570594" y="-224691"/>
          <a:ext cx="1374550" cy="10396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Includes school-based administrator, school counselor, classroom teachers, gifted resource teacher.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Include specialists (ESOL or Special Education), as needed.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Meets to review evidence and make decisions about gifted eligibility and placement for services.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Decisions are reviewed and verified by Division-level Oversight Committee.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Written notification of decision is mailed home.</a:t>
          </a:r>
        </a:p>
      </dsp:txBody>
      <dsp:txXfrm rot="-5400000">
        <a:off x="1059664" y="4353339"/>
        <a:ext cx="10329311" cy="1240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C8EA0-3DD9-4935-AE24-561293F2CC7B}">
      <dsp:nvSpPr>
        <dsp:cNvPr id="0" name=""/>
        <dsp:cNvSpPr/>
      </dsp:nvSpPr>
      <dsp:spPr>
        <a:xfrm rot="5400000">
          <a:off x="-247959" y="258784"/>
          <a:ext cx="1408650" cy="98605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Referral</a:t>
          </a:r>
        </a:p>
      </dsp:txBody>
      <dsp:txXfrm rot="-5400000">
        <a:off x="-36661" y="540515"/>
        <a:ext cx="986055" cy="422595"/>
      </dsp:txXfrm>
    </dsp:sp>
    <dsp:sp modelId="{4D750976-4A00-412E-8770-5D015B024164}">
      <dsp:nvSpPr>
        <dsp:cNvPr id="0" name=""/>
        <dsp:cNvSpPr/>
      </dsp:nvSpPr>
      <dsp:spPr>
        <a:xfrm rot="5400000">
          <a:off x="5673529" y="-4682676"/>
          <a:ext cx="999530" cy="104664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Professional;	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Parent;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Self; and		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Universal screening/data review.</a:t>
          </a:r>
        </a:p>
      </dsp:txBody>
      <dsp:txXfrm rot="-5400000">
        <a:off x="940079" y="99567"/>
        <a:ext cx="10417638" cy="901944"/>
      </dsp:txXfrm>
    </dsp:sp>
    <dsp:sp modelId="{B1D96CA7-9494-42EA-9E93-498790227433}">
      <dsp:nvSpPr>
        <dsp:cNvPr id="0" name=""/>
        <dsp:cNvSpPr/>
      </dsp:nvSpPr>
      <dsp:spPr>
        <a:xfrm rot="5400000">
          <a:off x="-161058" y="1477952"/>
          <a:ext cx="1408650" cy="1132701"/>
        </a:xfrm>
        <a:prstGeom prst="chevron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Garamond"/>
            </a:rPr>
            <a:t> 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Permission</a:t>
          </a:r>
          <a:r>
            <a:rPr lang="en-US" sz="1200" b="1" kern="1200">
              <a:latin typeface="Garamond"/>
            </a:rPr>
            <a:t> </a:t>
          </a:r>
        </a:p>
      </dsp:txBody>
      <dsp:txXfrm rot="-5400000">
        <a:off x="-23083" y="1906329"/>
        <a:ext cx="1132701" cy="275949"/>
      </dsp:txXfrm>
    </dsp:sp>
    <dsp:sp modelId="{7BA85433-F8EE-4D16-AEA9-CCF3BC82DE87}">
      <dsp:nvSpPr>
        <dsp:cNvPr id="0" name=""/>
        <dsp:cNvSpPr/>
      </dsp:nvSpPr>
      <dsp:spPr>
        <a:xfrm rot="5400000">
          <a:off x="5797880" y="-3448765"/>
          <a:ext cx="916104" cy="104664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No evidence will be collected until parent/guardian permission is received.</a:t>
          </a:r>
        </a:p>
      </dsp:txBody>
      <dsp:txXfrm rot="-5400000">
        <a:off x="1022717" y="1371119"/>
        <a:ext cx="10421710" cy="826662"/>
      </dsp:txXfrm>
    </dsp:sp>
    <dsp:sp modelId="{0318CDB8-C052-4885-BB89-4F2820239A19}">
      <dsp:nvSpPr>
        <dsp:cNvPr id="0" name=""/>
        <dsp:cNvSpPr/>
      </dsp:nvSpPr>
      <dsp:spPr>
        <a:xfrm rot="5400000">
          <a:off x="-176021" y="3032985"/>
          <a:ext cx="1408650" cy="1129930"/>
        </a:xfrm>
        <a:prstGeom prst="chevron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latin typeface="Garamond"/>
          </a:endParaRP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Collection</a:t>
          </a:r>
          <a:r>
            <a:rPr lang="en-US" sz="1200" b="1" kern="1200">
              <a:solidFill>
                <a:schemeClr val="tx1"/>
              </a:solidFill>
              <a:latin typeface="Garamond"/>
            </a:rPr>
            <a:t> </a:t>
          </a:r>
          <a:r>
            <a:rPr lang="en-US" sz="1400" b="1" kern="1200">
              <a:solidFill>
                <a:schemeClr val="tx1"/>
              </a:solidFill>
              <a:latin typeface="Garamond"/>
            </a:rPr>
            <a:t>of Evidence</a:t>
          </a:r>
          <a:endParaRPr lang="en-US" sz="1200" b="1" kern="1200">
            <a:solidFill>
              <a:schemeClr val="tx1"/>
            </a:solidFill>
            <a:latin typeface="Garamond"/>
          </a:endParaRPr>
        </a:p>
      </dsp:txBody>
      <dsp:txXfrm rot="-5400000">
        <a:off x="-36661" y="3458590"/>
        <a:ext cx="1129930" cy="278720"/>
      </dsp:txXfrm>
    </dsp:sp>
    <dsp:sp modelId="{983B4E7B-D5D9-4F00-9AB0-DF7253CD1A59}">
      <dsp:nvSpPr>
        <dsp:cNvPr id="0" name=""/>
        <dsp:cNvSpPr/>
      </dsp:nvSpPr>
      <dsp:spPr>
        <a:xfrm rot="5400000">
          <a:off x="5508420" y="-1810607"/>
          <a:ext cx="1492254" cy="103240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Aptitude test results;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Academic record;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Parent and student reports;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Professional reports; 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Student work products, math problem set, controlled writing, norm-referenced achievement data</a:t>
          </a:r>
          <a:r>
            <a:rPr lang="en-US" sz="1200" kern="1200">
              <a:latin typeface="Garamond"/>
            </a:rPr>
            <a:t>.</a:t>
          </a:r>
          <a:endParaRPr lang="en-US" sz="1000" kern="1200">
            <a:latin typeface="Garamond"/>
          </a:endParaRPr>
        </a:p>
      </dsp:txBody>
      <dsp:txXfrm rot="-5400000">
        <a:off x="1092503" y="2678156"/>
        <a:ext cx="10251242" cy="1346562"/>
      </dsp:txXfrm>
    </dsp:sp>
    <dsp:sp modelId="{32AC2FCA-5583-4582-9B4B-D7E682F6C158}">
      <dsp:nvSpPr>
        <dsp:cNvPr id="0" name=""/>
        <dsp:cNvSpPr/>
      </dsp:nvSpPr>
      <dsp:spPr>
        <a:xfrm rot="5400000">
          <a:off x="-172698" y="4538037"/>
          <a:ext cx="1408650" cy="113657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Garamond"/>
            </a:rPr>
            <a:t>                           </a:t>
          </a:r>
        </a:p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IDP</a:t>
          </a:r>
          <a:r>
            <a:rPr lang="en-US" sz="1200" b="1" kern="1200">
              <a:latin typeface="Garamond"/>
            </a:rPr>
            <a:t> 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Garamond"/>
            </a:rPr>
            <a:t>Committee</a:t>
          </a:r>
        </a:p>
      </dsp:txBody>
      <dsp:txXfrm rot="-5400000">
        <a:off x="-36661" y="4970288"/>
        <a:ext cx="1136576" cy="272074"/>
      </dsp:txXfrm>
    </dsp:sp>
    <dsp:sp modelId="{2A0EC385-00F9-4DA2-96E4-A2EC524BEB79}">
      <dsp:nvSpPr>
        <dsp:cNvPr id="0" name=""/>
        <dsp:cNvSpPr/>
      </dsp:nvSpPr>
      <dsp:spPr>
        <a:xfrm rot="5400000">
          <a:off x="5570594" y="-224691"/>
          <a:ext cx="1374550" cy="10396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Includes school-based administrator, school counselor, classroom teachers, gifted resource teacher.	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Include specialists (ESOL or Special Education), as needed.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Meets to review evidence and make decisions about gifted eligibility and placement for services.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Decisions are reviewed and verified by Division-level Oversight Committee.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Garamond"/>
            </a:rPr>
            <a:t>Written notification of decision is mailed home.</a:t>
          </a:r>
        </a:p>
      </dsp:txBody>
      <dsp:txXfrm rot="-5400000">
        <a:off x="1059664" y="4353339"/>
        <a:ext cx="10329311" cy="1240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5003D-D66D-473D-BD1E-FBA5542313F7}" type="datetimeFigureOut"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D506E-8484-4E34-BE03-08F8191A03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7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Bekah Schlatter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0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141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0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38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5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5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5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41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3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7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BEKAH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9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72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4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4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482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554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703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434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34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0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58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0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6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38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1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2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1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0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6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66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37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658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54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86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87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93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77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93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733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840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045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23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354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731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9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7394C-71E6-D245-B81C-BB24D19999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311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7394C-71E6-D245-B81C-BB24D19999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aileybs@pwcs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wcs.edu/academics___programs/gifted_education/local_plan" TargetMode="External"/><Relationship Id="rId5" Type="http://schemas.openxmlformats.org/officeDocument/2006/relationships/hyperlink" Target="http://chrome-extension:/efaidnbmnnnibpcajpcglclefindmkaj/https:/www.pwcs.edu/userfiles/servers/server_340140/file/student-learning/gifted-ed/2022-27%20Local%20Plan.pdf" TargetMode="External"/><Relationship Id="rId4" Type="http://schemas.openxmlformats.org/officeDocument/2006/relationships/hyperlink" Target="https://law.lis.virginia.gov/admincode/title8/agency20/chapter4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happy-graduation-png/" TargetMode="Externa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youtube.com/watch?v=EwYqIe_2dEw&amp;t=5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7zZEziEvdM&amp;t=1s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://www.pwcs.edu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490352" y="1309198"/>
            <a:ext cx="5386186" cy="1173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dobe Garamond Pro"/>
                <a:cs typeface="Futura Medium"/>
              </a:rPr>
              <a:t>Superintendent's Advisory Council for Instruction (SACI)</a:t>
            </a:r>
            <a:endParaRPr lang="en-US" sz="4000" b="1" dirty="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359754" y="4606290"/>
            <a:ext cx="564738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  <a:latin typeface="Adobe Garamond Pro"/>
                <a:cs typeface="Futura Medium"/>
              </a:rPr>
              <a:t>Monthly Meeting</a:t>
            </a:r>
            <a:endParaRPr lang="en-US" dirty="0">
              <a:solidFill>
                <a:schemeClr val="bg1"/>
              </a:solidFill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r>
              <a:rPr lang="en-US" sz="2200" dirty="0">
                <a:solidFill>
                  <a:schemeClr val="bg1"/>
                </a:solidFill>
                <a:latin typeface="Adobe Garamond Pro"/>
                <a:cs typeface="Futura Medium"/>
              </a:rPr>
              <a:t>December 14, 2023</a:t>
            </a:r>
          </a:p>
          <a:p>
            <a:r>
              <a:rPr lang="en-US" sz="2200" dirty="0">
                <a:solidFill>
                  <a:schemeClr val="bg1"/>
                </a:solidFill>
                <a:latin typeface="Adobe Garamond Pro"/>
                <a:cs typeface="Futura Medium"/>
              </a:rPr>
              <a:t>Colgan High School </a:t>
            </a: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203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45B353-3C6F-ED49-A2E9-7A855DDCE0A6}"/>
              </a:ext>
            </a:extLst>
          </p:cNvPr>
          <p:cNvSpPr txBox="1">
            <a:spLocks/>
          </p:cNvSpPr>
          <p:nvPr/>
        </p:nvSpPr>
        <p:spPr>
          <a:xfrm>
            <a:off x="575034" y="2516889"/>
            <a:ext cx="8395971" cy="3055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209073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28600" lvl="0" indent="-228600" rtl="0">
              <a:buChar char="•"/>
            </a:pPr>
            <a:r>
              <a:rPr lang="en-US" sz="2800" b="1" baseline="0">
                <a:latin typeface="Garamond"/>
                <a:ea typeface="Arial"/>
                <a:cs typeface="Arial"/>
              </a:rPr>
              <a:t>Parental Participation</a:t>
            </a:r>
            <a:r>
              <a:rPr lang="en-US" sz="2800" b="1">
                <a:latin typeface="Garamond"/>
                <a:ea typeface="Arial"/>
                <a:cs typeface="Arial"/>
              </a:rPr>
              <a:t>​</a:t>
            </a:r>
          </a:p>
          <a:p>
            <a:pPr marL="685800" lvl="1" indent="-228600" rtl="0">
              <a:buChar char="•"/>
            </a:pPr>
            <a:r>
              <a:rPr lang="en-US" sz="2800" baseline="0">
                <a:latin typeface="Garamond"/>
                <a:ea typeface="Arial"/>
                <a:cs typeface="Arial"/>
              </a:rPr>
              <a:t>Parents must be provided an opportunity to participate meaningfully in meetings concerning their child's special education identification, evaluation, educational placement, and the provision of FAPE.</a:t>
            </a:r>
          </a:p>
          <a:p>
            <a:pPr marL="228600" indent="-228600">
              <a:buChar char="•"/>
            </a:pPr>
            <a:r>
              <a:rPr lang="en-US" sz="2800" b="1">
                <a:latin typeface="Garamond"/>
                <a:ea typeface="Calibri"/>
                <a:cs typeface="Arial"/>
              </a:rPr>
              <a:t>Timelines</a:t>
            </a:r>
          </a:p>
          <a:p>
            <a:pPr marL="685800" lvl="1" indent="-228600">
              <a:buChar char="•"/>
            </a:pPr>
            <a:r>
              <a:rPr lang="en-US" sz="2800">
                <a:latin typeface="Garamond"/>
                <a:ea typeface="Calibri"/>
                <a:cs typeface="Arial"/>
              </a:rPr>
              <a:t>If a disability is suspected, the Child Find Team (CFT) must meet within 10 business days of receipt of the referral by the school administrator or administrative designee.</a:t>
            </a:r>
            <a:endParaRPr lang="en-US" sz="2800">
              <a:latin typeface="Garamond"/>
              <a:ea typeface="Calibri" panose="020F0502020204030204" pitchFamily="34" charset="0"/>
              <a:cs typeface="Arial"/>
            </a:endParaRPr>
          </a:p>
          <a:p>
            <a:pPr marL="685800" lvl="1" indent="-228600">
              <a:buChar char="•"/>
            </a:pPr>
            <a:r>
              <a:rPr lang="en-US" sz="2800">
                <a:latin typeface="Garamond"/>
                <a:ea typeface="Calibri"/>
                <a:cs typeface="Arial"/>
              </a:rPr>
              <a:t>An evaluation, if initiated, must be completed within 60 business days of the date of the receipt of the referral by the administrator.</a:t>
            </a:r>
            <a:endParaRPr lang="en-US" sz="2800">
              <a:latin typeface="Garamond"/>
              <a:ea typeface="Calibri" panose="020F0502020204030204" pitchFamily="34" charset="0"/>
              <a:cs typeface="Arial"/>
            </a:endParaRPr>
          </a:p>
          <a:p>
            <a:pPr marL="685800" lvl="1" indent="-228600">
              <a:buChar char="•"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Arial"/>
              </a:rPr>
              <a:t>The eligibility determination meeting must be held within the same 60 business days.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CB316-0619-F658-354E-4CDCA4BD3FD6}"/>
              </a:ext>
            </a:extLst>
          </p:cNvPr>
          <p:cNvSpPr txBox="1"/>
          <p:nvPr/>
        </p:nvSpPr>
        <p:spPr>
          <a:xfrm>
            <a:off x="254098" y="364715"/>
            <a:ext cx="780661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Garamond"/>
              </a:rPr>
              <a:t>Parent Participation &amp; Timelines</a:t>
            </a:r>
          </a:p>
        </p:txBody>
      </p:sp>
    </p:spTree>
    <p:extLst>
      <p:ext uri="{BB962C8B-B14F-4D97-AF65-F5344CB8AC3E}">
        <p14:creationId xmlns:p14="http://schemas.microsoft.com/office/powerpoint/2010/main" val="117945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01157" y="1542382"/>
            <a:ext cx="10304175" cy="4210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000" b="1">
              <a:solidFill>
                <a:prstClr val="black"/>
              </a:solidFill>
              <a:latin typeface="Garamond"/>
              <a:cs typeface="Futura Medium"/>
            </a:endParaRPr>
          </a:p>
          <a:p>
            <a:pPr>
              <a:defRPr/>
            </a:pPr>
            <a:endParaRPr lang="en-US" sz="2000" b="1">
              <a:solidFill>
                <a:prstClr val="black"/>
              </a:solidFill>
              <a:latin typeface="Garamond"/>
              <a:cs typeface="Futura Medium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Garamond"/>
                <a:cs typeface="Futura Medium"/>
              </a:rPr>
              <a:t>Procedures: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Conduct a review of existing data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Determine the need for additional data</a:t>
            </a:r>
            <a:endParaRPr lang="en-US" sz="2000" dirty="0">
              <a:solidFill>
                <a:prstClr val="black"/>
              </a:solidFill>
              <a:latin typeface="Garamond"/>
              <a:cs typeface="Futura Medium" panose="020B0602020204020303" pitchFamily="34" charset="-79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Obtain parental consent</a:t>
            </a:r>
            <a:endParaRPr lang="en-US" dirty="0">
              <a:solidFill>
                <a:prstClr val="black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Convene within 60 business days to determine eligibility</a:t>
            </a: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Garamond"/>
                <a:cs typeface="Futura Medium"/>
              </a:rPr>
              <a:t>Evaluation Reports: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Garamond"/>
              <a:cs typeface="Futura Medium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Must be: </a:t>
            </a:r>
            <a:endParaRPr lang="en-US" dirty="0">
              <a:solidFill>
                <a:prstClr val="black"/>
              </a:solidFill>
              <a:cs typeface="Calibri Light" panose="020F0302020204030204"/>
            </a:endParaRP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buFont typeface="Courier New" panose="020B0604020202020204" pitchFamily="34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Written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buFont typeface="Courier New" panose="020B0604020202020204" pitchFamily="34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Available for parents to review 2 business days before the meeting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buFont typeface="Courier New" panose="020B0604020202020204" pitchFamily="34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Provided to the parent at no cost at the meeting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buFont typeface="Courier New" panose="020B0604020202020204" pitchFamily="34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Include results which are related to the reason for referral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buFont typeface="Courier New" panose="020B0604020202020204" pitchFamily="34" charset="0"/>
              <a:buChar char="o"/>
              <a:defRPr/>
            </a:pPr>
            <a:r>
              <a:rPr lang="en-US" sz="2000" dirty="0">
                <a:solidFill>
                  <a:prstClr val="black"/>
                </a:solidFill>
                <a:latin typeface="Garamond"/>
                <a:cs typeface="Futura Medium"/>
              </a:rPr>
              <a:t>Contain implications for appropriate educational interventions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buFont typeface="Courier New" panose="020B0604020202020204" pitchFamily="34" charset="0"/>
              <a:buChar char="o"/>
              <a:defRPr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DEE0-5D19-2BC8-2219-F25838CB9347}"/>
              </a:ext>
            </a:extLst>
          </p:cNvPr>
          <p:cNvSpPr txBox="1"/>
          <p:nvPr/>
        </p:nvSpPr>
        <p:spPr>
          <a:xfrm>
            <a:off x="108662" y="0"/>
            <a:ext cx="86471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Garamond"/>
                <a:cs typeface="Calibri" panose="020F0502020204030204"/>
              </a:rPr>
              <a:t>Evaluation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0472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45B353-3C6F-ED49-A2E9-7A855DDCE0A6}"/>
              </a:ext>
            </a:extLst>
          </p:cNvPr>
          <p:cNvSpPr txBox="1">
            <a:spLocks/>
          </p:cNvSpPr>
          <p:nvPr/>
        </p:nvSpPr>
        <p:spPr>
          <a:xfrm>
            <a:off x="575034" y="2516889"/>
            <a:ext cx="8395971" cy="3055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54062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Convene the meeting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Consider existing information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Review the evaluation results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Consider all data presented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Complete relevant criteria worksheets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Identify the disability(ies) for which the student meets criteria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Document the discussion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Decide if the student is eligible based on the results of the evaluations, the student's educational record, parental input, and the completion of the criteria worksheets.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Eligibility Determination</a:t>
            </a:r>
          </a:p>
        </p:txBody>
      </p:sp>
    </p:spTree>
    <p:extLst>
      <p:ext uri="{BB962C8B-B14F-4D97-AF65-F5344CB8AC3E}">
        <p14:creationId xmlns:p14="http://schemas.microsoft.com/office/powerpoint/2010/main" val="932832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45B353-3C6F-ED49-A2E9-7A855DDCE0A6}"/>
              </a:ext>
            </a:extLst>
          </p:cNvPr>
          <p:cNvSpPr txBox="1">
            <a:spLocks/>
          </p:cNvSpPr>
          <p:nvPr/>
        </p:nvSpPr>
        <p:spPr>
          <a:xfrm>
            <a:off x="575034" y="2516889"/>
            <a:ext cx="8395971" cy="3055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4213086" cy="50478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Autism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Deaf-Blindness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Developmental Delay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Emotional Disability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Hearing Impairment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Deafness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Intellectual Disability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Multiple Disabilities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Areas of Disability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BDC1DA-6216-C888-838D-884D7098539E}"/>
              </a:ext>
            </a:extLst>
          </p:cNvPr>
          <p:cNvSpPr/>
          <p:nvPr/>
        </p:nvSpPr>
        <p:spPr>
          <a:xfrm>
            <a:off x="5494993" y="1109196"/>
            <a:ext cx="4213086" cy="11025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A3B095-7BDD-619C-1511-5E46464B8652}"/>
              </a:ext>
            </a:extLst>
          </p:cNvPr>
          <p:cNvSpPr/>
          <p:nvPr/>
        </p:nvSpPr>
        <p:spPr>
          <a:xfrm>
            <a:off x="5327724" y="1109195"/>
            <a:ext cx="5588403" cy="49452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Orthopedic Impairment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Other Health Impairment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Specific Learning Disability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Speech or Language Impairment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Traumatic Brain Injury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Visual Impairment Including Blindness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372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3715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If the student is eligible, within 30 days, an IEP team needs to convene to develop an IEP (Individualized Education Program)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IEPs are developed annually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IEPs can be amended as needed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Reevaluations are every 3 years &amp; the process is called a triennial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/>
                <a:cs typeface="Times New Roman"/>
              </a:rPr>
              <a:t>If the student is ineligible, the team can refer the student back to the Student Support Team for continued interventions</a:t>
            </a: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55323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FC5C31-7BB5-D332-4B02-156C73CB2C29}"/>
              </a:ext>
            </a:extLst>
          </p:cNvPr>
          <p:cNvGraphicFramePr>
            <a:graphicFrameLocks noGrp="1"/>
          </p:cNvGraphicFramePr>
          <p:nvPr/>
        </p:nvGraphicFramePr>
        <p:xfrm>
          <a:off x="3458335" y="1649263"/>
          <a:ext cx="768841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8410">
                  <a:extLst>
                    <a:ext uri="{9D8B030D-6E8A-4147-A177-3AD203B41FA5}">
                      <a16:colId xmlns:a16="http://schemas.microsoft.com/office/drawing/2014/main" val="3430754355"/>
                    </a:ext>
                  </a:extLst>
                </a:gridCol>
              </a:tblGrid>
              <a:tr h="73033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3200" b="1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Services for Students with Disabilities</a:t>
                      </a: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lvl="0" algn="ctr">
                        <a:buNone/>
                      </a:pPr>
                      <a:endParaRPr lang="en-US" sz="3200" b="1" u="none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Levels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Types of Services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Settings</a:t>
                      </a:r>
                    </a:p>
                    <a:p>
                      <a:pPr lvl="0" algn="ctr">
                        <a:buNone/>
                      </a:pP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en-US" sz="2400" b="1" u="sng">
                        <a:solidFill>
                          <a:schemeClr val="tx1"/>
                        </a:solidFill>
                        <a:effectLst/>
                        <a:latin typeface="Garamon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6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280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5389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CC787-6022-06C9-9144-574A0A4D6905}"/>
              </a:ext>
            </a:extLst>
          </p:cNvPr>
          <p:cNvSpPr txBox="1"/>
          <p:nvPr/>
        </p:nvSpPr>
        <p:spPr>
          <a:xfrm>
            <a:off x="258726" y="471377"/>
            <a:ext cx="80949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aramond"/>
                <a:cs typeface="Calibri"/>
              </a:rPr>
              <a:t>What levels/types of services are provided to students and in which types of settings</a:t>
            </a:r>
            <a:r>
              <a:rPr lang="en-US">
                <a:solidFill>
                  <a:schemeClr val="bg1"/>
                </a:solidFill>
                <a:latin typeface="Garamond"/>
              </a:rPr>
              <a:t>?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A5EBA-B16C-7A03-E5ED-41D0B7AAE397}"/>
              </a:ext>
            </a:extLst>
          </p:cNvPr>
          <p:cNvSpPr/>
          <p:nvPr/>
        </p:nvSpPr>
        <p:spPr>
          <a:xfrm>
            <a:off x="337554" y="1155659"/>
            <a:ext cx="11126841" cy="46374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 b="1">
                <a:solidFill>
                  <a:prstClr val="black"/>
                </a:solidFill>
                <a:latin typeface="Garamond"/>
                <a:cs typeface="Times New Roman"/>
              </a:rPr>
              <a:t>Free and Appropriate Education in the Least Restrictive Environment – FAPE in the LRE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Focus on access to general education setting to the maximum extent appropriate – 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What specially designed instruction (SDI) does the child require to be able to access the grade level standards?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When and who provides such SDI  to supplement General Education, standards-based instruction?   </a:t>
            </a:r>
          </a:p>
          <a:p>
            <a:pPr marL="1371600" lvl="2" indent="-457200">
              <a:lnSpc>
                <a:spcPct val="107000"/>
              </a:lnSpc>
              <a:spcAft>
                <a:spcPts val="800"/>
              </a:spcAft>
              <a:buFont typeface="Wingdings"/>
              <a:buChar char="§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Examples: gen ed, resource, co-teaching, pull out, small group</a:t>
            </a:r>
          </a:p>
        </p:txBody>
      </p:sp>
    </p:spTree>
    <p:extLst>
      <p:ext uri="{BB962C8B-B14F-4D97-AF65-F5344CB8AC3E}">
        <p14:creationId xmlns:p14="http://schemas.microsoft.com/office/powerpoint/2010/main" val="87942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5389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Types of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A08A0D-6CEE-75F2-FB09-2BC5332E27AF}"/>
              </a:ext>
            </a:extLst>
          </p:cNvPr>
          <p:cNvSpPr/>
          <p:nvPr/>
        </p:nvSpPr>
        <p:spPr>
          <a:xfrm>
            <a:off x="337554" y="1155659"/>
            <a:ext cx="11126841" cy="56331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b="1">
                <a:solidFill>
                  <a:prstClr val="black"/>
                </a:solidFill>
                <a:latin typeface="Garamond"/>
                <a:cs typeface="Times New Roman"/>
              </a:rPr>
              <a:t>Early Childhood Special Education</a:t>
            </a:r>
          </a:p>
          <a:p>
            <a:pPr lvl="2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000">
                <a:solidFill>
                  <a:prstClr val="black"/>
                </a:solidFill>
                <a:latin typeface="Garamond"/>
                <a:cs typeface="Times New Roman"/>
              </a:rPr>
              <a:t>Children of preschool ages (2 to 5, inclusive) who are eligible. The amount of services is determined by the child's IEP (Individualized Education Program) team (examples – resource or class-based)</a:t>
            </a:r>
          </a:p>
          <a:p>
            <a:pPr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b="1">
                <a:solidFill>
                  <a:prstClr val="black"/>
                </a:solidFill>
                <a:latin typeface="Garamond"/>
                <a:cs typeface="Times New Roman"/>
              </a:rPr>
              <a:t>Resource Level Services (students with high incidence disabilities accessing the general curriculum, e.g. - SLD, OHI, ED, Autism)</a:t>
            </a:r>
          </a:p>
          <a:p>
            <a:pPr lvl="2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000">
                <a:solidFill>
                  <a:prstClr val="black"/>
                </a:solidFill>
                <a:latin typeface="Garamond"/>
                <a:cs typeface="Times New Roman"/>
              </a:rPr>
              <a:t>Students with disabilities served in the special education setting for less than 50% of their instructional day (excludes meals). The time is calculated based on special education services described in the IEP, rather than location of services.</a:t>
            </a:r>
          </a:p>
          <a:p>
            <a:pPr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b="1">
                <a:solidFill>
                  <a:prstClr val="black"/>
                </a:solidFill>
                <a:latin typeface="Garamond"/>
                <a:cs typeface="Times New Roman"/>
              </a:rPr>
              <a:t>Specialized Programs (known as Level 2) - Autism, ED, ID, IDS </a:t>
            </a:r>
          </a:p>
          <a:p>
            <a:pPr lvl="2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000">
                <a:solidFill>
                  <a:prstClr val="black"/>
                </a:solidFill>
                <a:latin typeface="Garamond"/>
                <a:cs typeface="Times New Roman"/>
              </a:rPr>
              <a:t>Students with disabilities served in the special education setting for 50% or more of their instructional day (excludes meals). The time is calculated based on special education services described in the IEP, rather than location of services.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151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5389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Types of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A08A0D-6CEE-75F2-FB09-2BC5332E27AF}"/>
              </a:ext>
            </a:extLst>
          </p:cNvPr>
          <p:cNvSpPr/>
          <p:nvPr/>
        </p:nvSpPr>
        <p:spPr>
          <a:xfrm>
            <a:off x="337554" y="1155659"/>
            <a:ext cx="11126841" cy="67893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Garamond"/>
                <a:cs typeface="Times New Roman"/>
              </a:rPr>
              <a:t>Services may be delivered in a variety of ways...</a:t>
            </a:r>
            <a:endParaRPr lang="en-US" b="1" dirty="0">
              <a:solidFill>
                <a:prstClr val="black"/>
              </a:solidFill>
              <a:cs typeface="Calibri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Garamond"/>
                <a:cs typeface="Times New Roman"/>
              </a:rPr>
              <a:t>Related services – example – transportation, speech-language, audiology, interpreting, Physical Therapy (PT), Occupational Therapy(OT), counseling, school health services, social work, etc. 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Garamond"/>
                <a:cs typeface="Times New Roman"/>
              </a:rPr>
              <a:t>Itinerant services example – OT, PT, Assistive Technology (AT) , Orientation and Mobility(O&amp;M), Vision, Deaf/ Hard of Hearing (D/HH), etc.</a:t>
            </a:r>
            <a:endParaRPr lang="en-US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Garamond"/>
                <a:cs typeface="Times New Roman"/>
              </a:rPr>
              <a:t>Resources services – example – SED push-in, pull out, etc. 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Garamond"/>
                <a:cs typeface="Times New Roman"/>
              </a:rPr>
              <a:t>By a variety of people...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 i="1" dirty="0">
                <a:solidFill>
                  <a:prstClr val="black"/>
                </a:solidFill>
                <a:latin typeface="Garamond"/>
                <a:cs typeface="Times New Roman"/>
              </a:rPr>
              <a:t>Example - Sped Teachers, OT, PT, AT, O/M, Vision, D/HH, School Counselor, Social Worker, School Psychologists.....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endParaRPr lang="en-US" sz="2800" dirty="0">
              <a:solidFill>
                <a:prstClr val="black"/>
              </a:solidFill>
              <a:latin typeface="Garamond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 dirty="0">
              <a:solidFill>
                <a:prstClr val="black"/>
              </a:solidFill>
              <a:latin typeface="Garamond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34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-228976" y="1155659"/>
            <a:ext cx="8030351" cy="56223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20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   We 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are focused on: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Supporting SWD with on-time-graduation through: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Ensuring our special education teachers &amp; transition specialists are focused on including discussion on SATs/PSATs in each student's course of study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Developing replicated work-based learning sites to support students learning employment skills in workplace settings to include: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657350" lvl="3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UVA Medical Center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657350" lvl="3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TODOs Market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657350" lvl="3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24-25  Tentative SEARCH location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657350" lvl="3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24-25 Tentative Assisted living facility</a:t>
            </a:r>
            <a:endParaRPr lang="en-US" sz="2200" dirty="0">
              <a:solidFill>
                <a:prstClr val="black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  <a:cs typeface="Calibri"/>
              </a:rPr>
              <a:t>Collaboration between school psychologists and school social workers on key areas of focus to support students as SBQMH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 dirty="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CC787-6022-06C9-9144-574A0A4D6905}"/>
              </a:ext>
            </a:extLst>
          </p:cNvPr>
          <p:cNvSpPr txBox="1"/>
          <p:nvPr/>
        </p:nvSpPr>
        <p:spPr>
          <a:xfrm>
            <a:off x="78617" y="360541"/>
            <a:ext cx="80949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cs typeface="Calibri"/>
              </a:rPr>
              <a:t>Celebrations with Transition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A5EBA-B16C-7A03-E5ED-41D0B7AAE397}"/>
              </a:ext>
            </a:extLst>
          </p:cNvPr>
          <p:cNvSpPr/>
          <p:nvPr/>
        </p:nvSpPr>
        <p:spPr>
          <a:xfrm>
            <a:off x="337554" y="1155659"/>
            <a:ext cx="11126841" cy="11025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cs typeface="Times New Roman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cs typeface="Times New Roman"/>
            </a:endParaRPr>
          </a:p>
        </p:txBody>
      </p:sp>
      <p:pic>
        <p:nvPicPr>
          <p:cNvPr id="4" name="Picture 3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7BA82334-C6F2-15E0-DCEE-FBAAA838B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09" y="2799296"/>
            <a:ext cx="4135581" cy="3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2">
            <a:extLst>
              <a:ext uri="{FF2B5EF4-FFF2-40B4-BE49-F238E27FC236}">
                <a16:creationId xmlns:a16="http://schemas.microsoft.com/office/drawing/2014/main" id="{0BB5BFD5-758F-8633-E8A2-999E56E0ACEA}"/>
              </a:ext>
            </a:extLst>
          </p:cNvPr>
          <p:cNvSpPr/>
          <p:nvPr/>
        </p:nvSpPr>
        <p:spPr>
          <a:xfrm>
            <a:off x="-1" y="0"/>
            <a:ext cx="12310111" cy="94312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latin typeface="Garamond"/>
              </a:rPr>
              <a:t>AGENDA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C3FC67E-E527-CC95-A37F-5F939A19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dirty="0" smtClean="0"/>
              <a:t>2</a:t>
            </a:fld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5CFA67-F429-224A-AC03-146C9C739D37}"/>
              </a:ext>
            </a:extLst>
          </p:cNvPr>
          <p:cNvSpPr txBox="1"/>
          <p:nvPr/>
        </p:nvSpPr>
        <p:spPr>
          <a:xfrm>
            <a:off x="462516" y="1531088"/>
            <a:ext cx="1074951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Welcome, Ms. Vanessa Olson, Chair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Old and New Business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Presentation 1:  Special Education Overview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Dr. Ashley Reyher, Associate Superintendent for Special Education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Dr. Aimee Holleb, Director, Specialized Instruction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Dr. Wendy Martin-Johnson, Director, Programs and Development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Presentation 2:  Special Education and Student Activities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Dr. Martin Grimm, Director, Student Activities and Athletics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Break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Presentation 3:  Gifted Education Overview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Ms. Brenda Bailey, Supervisor of Gifted Education and Talen Development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Work Session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ea typeface="Calibri" panose="020F0502020204030204"/>
                <a:cs typeface="Calibri" panose="020F0502020204030204"/>
              </a:rPr>
              <a:t>Positive Climate and Culture</a:t>
            </a:r>
          </a:p>
          <a:p>
            <a:pPr marL="1200150" lvl="2" indent="-285750">
              <a:buFont typeface="Wingdings"/>
              <a:buChar char="§"/>
            </a:pPr>
            <a:r>
              <a:rPr lang="en-US" dirty="0">
                <a:ea typeface="Calibri" panose="020F0502020204030204"/>
                <a:cs typeface="Calibri" panose="020F0502020204030204"/>
              </a:rPr>
              <a:t>Safety and Attendance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 panose="020F0502020204030204"/>
                <a:cs typeface="Calibri" panose="020F0502020204030204"/>
              </a:rPr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195538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5389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Regional Program - D/HH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A08A0D-6CEE-75F2-FB09-2BC5332E27AF}"/>
              </a:ext>
            </a:extLst>
          </p:cNvPr>
          <p:cNvSpPr/>
          <p:nvPr/>
        </p:nvSpPr>
        <p:spPr>
          <a:xfrm>
            <a:off x="337554" y="1155659"/>
            <a:ext cx="11126841" cy="45348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PWCS proudly boasts the Regional Program for D/HH - 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Manassas City Public Schools, Manassas Park Public Schools, PWCS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Option for students when IEP teams endorse that the child could benefit from being grouped with other students served by D/HH staff (Coles ES, Benton MS, Colgan HS). 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Courier New"/>
              <a:buChar char="o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cs typeface="Times New Roman"/>
              </a:rPr>
              <a:t>Memorandum of Understanding between the PWCS School Board, Manassas City School Board, Manassas Park City School Board – Establishing the Northern Virginia Students with Intensive Support Needs Application (SISNA) Partnership</a:t>
            </a:r>
          </a:p>
        </p:txBody>
      </p:sp>
    </p:spTree>
    <p:extLst>
      <p:ext uri="{BB962C8B-B14F-4D97-AF65-F5344CB8AC3E}">
        <p14:creationId xmlns:p14="http://schemas.microsoft.com/office/powerpoint/2010/main" val="191554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11126841" cy="44842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Enhancing special education services in PWCS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Inclusive practices and Least Restrictive Environment (LRE)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Support for new teachers, TAs, TPOTAs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ECSE inclusion and instruction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Continued increase in parent/family engagement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Supporting school staff with the IEP process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Garamond"/>
                <a:ea typeface="Calibri" panose="020F0502020204030204" pitchFamily="34" charset="0"/>
                <a:cs typeface="Times New Roman"/>
              </a:rPr>
              <a:t>Focused on the increase in Child Find for children ages 2-5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CC787-6022-06C9-9144-574A0A4D6905}"/>
              </a:ext>
            </a:extLst>
          </p:cNvPr>
          <p:cNvSpPr txBox="1"/>
          <p:nvPr/>
        </p:nvSpPr>
        <p:spPr>
          <a:xfrm>
            <a:off x="258726" y="402104"/>
            <a:ext cx="80949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cs typeface="Calibri"/>
              </a:rPr>
              <a:t>Priorities for Special Education in PWCS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A5EBA-B16C-7A03-E5ED-41D0B7AAE397}"/>
              </a:ext>
            </a:extLst>
          </p:cNvPr>
          <p:cNvSpPr/>
          <p:nvPr/>
        </p:nvSpPr>
        <p:spPr>
          <a:xfrm>
            <a:off x="337554" y="1155659"/>
            <a:ext cx="11126841" cy="11025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cs typeface="Times New Roman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795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266306" y="1920310"/>
            <a:ext cx="6019870" cy="251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Garamond"/>
                <a:cs typeface="Segoe UI"/>
              </a:rPr>
              <a:t>Questions/Answers</a:t>
            </a:r>
            <a:endParaRPr lang="en-US" sz="4800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8549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-1076364" y="1326633"/>
            <a:ext cx="8635759" cy="2930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dirty="0">
                <a:solidFill>
                  <a:srgbClr val="5B9BD5"/>
                </a:solidFill>
                <a:latin typeface="Adobe Garamond Pro"/>
                <a:cs typeface="Futura Medium"/>
              </a:rPr>
              <a:t>   </a:t>
            </a:r>
            <a:r>
              <a:rPr lang="en-US" sz="4000" b="1" dirty="0">
                <a:solidFill>
                  <a:srgbClr val="5B9BD5"/>
                </a:solidFill>
                <a:latin typeface="Segoe UI"/>
                <a:ea typeface="+mj-lt"/>
                <a:cs typeface="Segoe UI"/>
              </a:rPr>
              <a:t>PWCS Clubs, Activities, </a:t>
            </a:r>
            <a:endParaRPr lang="en-US" sz="4000" dirty="0">
              <a:solidFill>
                <a:srgbClr val="5B9BD5"/>
              </a:solidFill>
              <a:latin typeface="Segoe UI"/>
              <a:ea typeface="+mj-lt"/>
              <a:cs typeface="Segoe UI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5B9BD5"/>
                </a:solidFill>
                <a:latin typeface="Segoe UI"/>
                <a:ea typeface="+mj-lt"/>
                <a:cs typeface="Segoe UI"/>
              </a:rPr>
              <a:t>Athletics, and Unified </a:t>
            </a:r>
            <a:endParaRPr lang="en-US" sz="4000" dirty="0">
              <a:solidFill>
                <a:srgbClr val="5B9BD5"/>
              </a:solidFill>
              <a:latin typeface="Segoe UI"/>
              <a:ea typeface="+mj-lt"/>
              <a:cs typeface="Segoe UI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5B9BD5"/>
                </a:solidFill>
                <a:latin typeface="Segoe UI"/>
                <a:ea typeface="+mj-lt"/>
                <a:cs typeface="Segoe UI"/>
              </a:rPr>
              <a:t>Sports Update</a:t>
            </a:r>
            <a:endParaRPr lang="en-US" dirty="0">
              <a:latin typeface="Segoe UI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387032" y="4044742"/>
            <a:ext cx="570896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200" dirty="0">
                <a:solidFill>
                  <a:prstClr val="white"/>
                </a:solidFill>
                <a:latin typeface="Adobe Garamond Pro"/>
                <a:cs typeface="Futura Medium"/>
              </a:rPr>
              <a:t>Dr. Martin Grimm</a:t>
            </a:r>
            <a:endParaRPr lang="en-US" sz="2200" dirty="0">
              <a:solidFill>
                <a:prstClr val="white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pPr algn="ctr">
              <a:defRPr/>
            </a:pPr>
            <a:r>
              <a:rPr lang="en-US" sz="2200" dirty="0">
                <a:solidFill>
                  <a:prstClr val="white"/>
                </a:solidFill>
                <a:latin typeface="Adobe Garamond Pro"/>
                <a:cs typeface="Futura Medium"/>
              </a:rPr>
              <a:t>Director, Student Activities &amp; Athletics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1E70-9B7A-C8FC-8023-385C3D48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6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aramond Pro" panose="02020502060506020403" pitchFamily="18" charset="77"/>
                <a:ea typeface="+mj-ea"/>
                <a:cs typeface="Futura Medium" panose="020B0602020204020303" pitchFamily="34" charset="-79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aramond Pro" panose="02020502060506020403" pitchFamily="18" charset="77"/>
                <a:ea typeface="+mj-ea"/>
                <a:cs typeface="Futura Medium" panose="020B0602020204020303" pitchFamily="34" charset="-79"/>
              </a:rPr>
              <a:t>Today’s Learning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1DA1D-2749-44BF-889B-D27BD2E6D278}"/>
              </a:ext>
            </a:extLst>
          </p:cNvPr>
          <p:cNvSpPr txBox="1"/>
          <p:nvPr/>
        </p:nvSpPr>
        <p:spPr>
          <a:xfrm>
            <a:off x="190957" y="899481"/>
            <a:ext cx="11320583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/>
              <a:ea typeface="+mn-ea"/>
              <a:cs typeface="+mn-cs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/>
              <a:ea typeface="+mn-ea"/>
              <a:cs typeface="+mn-cs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/>
              <a:ea typeface="+mn-ea"/>
              <a:cs typeface="+mn-cs"/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3600" kern="1200" dirty="0">
                <a:solidFill>
                  <a:prstClr val="black"/>
                </a:solidFill>
                <a:latin typeface="Adobe Garamond Pro" panose="02020502060506020403"/>
                <a:ea typeface="+mn-ea"/>
                <a:cs typeface="+mn-cs"/>
              </a:rPr>
              <a:t>Review Questions from the Committee</a:t>
            </a:r>
          </a:p>
          <a:p>
            <a:pPr marL="1371600" lvl="3" algn="l">
              <a:defRPr/>
            </a:pPr>
            <a:endParaRPr lang="en-US" sz="3600" kern="1200">
              <a:solidFill>
                <a:prstClr val="black"/>
              </a:solidFill>
              <a:latin typeface="Adobe Garamond Pro" panose="02020502060506020403"/>
              <a:ea typeface="+mn-ea"/>
              <a:cs typeface="+mn-cs"/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3600" kern="1200" dirty="0">
                <a:solidFill>
                  <a:prstClr val="black"/>
                </a:solidFill>
                <a:latin typeface="Adobe Garamond Pro" panose="02020502060506020403"/>
                <a:ea typeface="+mn-ea"/>
                <a:cs typeface="+mn-cs"/>
              </a:rPr>
              <a:t>Review support of Unified Sports and Unified Sports Events</a:t>
            </a:r>
          </a:p>
          <a:p>
            <a:pPr marL="1371600" lvl="3" algn="l">
              <a:defRPr/>
            </a:pPr>
            <a:endParaRPr lang="en-US" sz="3600" kern="1200">
              <a:solidFill>
                <a:prstClr val="black"/>
              </a:solidFill>
              <a:latin typeface="Adobe Garamond Pro" panose="02020502060506020403"/>
              <a:ea typeface="+mn-ea"/>
              <a:cs typeface="+mn-cs"/>
            </a:endParaRPr>
          </a:p>
          <a:p>
            <a:pPr marL="1828800" lvl="3" indent="-457200" algn="l" rtl="0">
              <a:buFont typeface="Arial" panose="020B0604020202020204" pitchFamily="34" charset="0"/>
              <a:buChar char="•"/>
              <a:defRPr/>
            </a:pPr>
            <a:endParaRPr lang="en-US" sz="800" kern="1200">
              <a:solidFill>
                <a:prstClr val="black"/>
              </a:solidFill>
              <a:latin typeface="Adobe Garamond Pro" panose="02020502060506020403"/>
              <a:ea typeface="+mn-ea"/>
              <a:cs typeface="+mn-cs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" kern="1200">
              <a:solidFill>
                <a:prstClr val="black"/>
              </a:solidFill>
              <a:latin typeface="Adobe Garamond Pro" panose="02020502060506020403"/>
              <a:ea typeface="+mn-ea"/>
              <a:cs typeface="+mn-cs"/>
            </a:endParaRPr>
          </a:p>
          <a:p>
            <a:pPr marL="4572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1200">
              <a:solidFill>
                <a:prstClr val="black"/>
              </a:solidFill>
              <a:latin typeface="Adobe Garamond Pro" panose="02020502060506020403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D1566-42AB-4375-626B-104DF3E1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A person playing football with a ball&#10;&#10;Description automatically generated">
            <a:extLst>
              <a:ext uri="{FF2B5EF4-FFF2-40B4-BE49-F238E27FC236}">
                <a16:creationId xmlns:a16="http://schemas.microsoft.com/office/drawing/2014/main" id="{9DB51745-C7A3-6010-2040-0FF80CFFE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823" y="3879602"/>
            <a:ext cx="7532914" cy="19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A4DC-BCC1-22B0-0C51-46122AD4BE5C}"/>
              </a:ext>
            </a:extLst>
          </p:cNvPr>
          <p:cNvSpPr txBox="1"/>
          <p:nvPr/>
        </p:nvSpPr>
        <p:spPr>
          <a:xfrm>
            <a:off x="-1" y="350392"/>
            <a:ext cx="88768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dobe Garamond Pro "/>
                <a:cs typeface="Times New Roman"/>
              </a:rPr>
              <a:t>Questions Submitted</a:t>
            </a:r>
            <a:endParaRPr lang="en-US" sz="4000" b="1" dirty="0">
              <a:solidFill>
                <a:schemeClr val="bg1"/>
              </a:solidFill>
              <a:latin typeface="Adobe Garamond Pro 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7B740A-2A16-DCB2-B5C0-78605F61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62" y="1024818"/>
            <a:ext cx="10809804" cy="5134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242424"/>
                </a:solidFill>
                <a:latin typeface="Adobe Garamond Pro "/>
                <a:ea typeface="+mn-lt"/>
                <a:cs typeface="+mn-lt"/>
              </a:rPr>
              <a:t>What types of activities the students are involved in?</a:t>
            </a:r>
            <a:endParaRPr lang="en-US" sz="2400" dirty="0">
              <a:latin typeface="Adobe Garamond Pro "/>
            </a:endParaRPr>
          </a:p>
          <a:p>
            <a:pPr lvl="1">
              <a:buFont typeface="Courier New,monospace"/>
              <a:buChar char="o"/>
            </a:pPr>
            <a:r>
              <a:rPr lang="en-US" sz="2000" dirty="0">
                <a:solidFill>
                  <a:srgbClr val="242424"/>
                </a:solidFill>
                <a:latin typeface="Adobe Garamond Pro"/>
                <a:ea typeface="+mn-lt"/>
                <a:cs typeface="Arial"/>
              </a:rPr>
              <a:t>Students participate in all Virginia High School League (VHSL) activities and athletics.</a:t>
            </a:r>
          </a:p>
          <a:p>
            <a:pPr lvl="1">
              <a:buFont typeface="Courier New,monospace"/>
              <a:buChar char="o"/>
            </a:pPr>
            <a:r>
              <a:rPr lang="en-US" sz="2000" dirty="0">
                <a:solidFill>
                  <a:srgbClr val="242424"/>
                </a:solidFill>
                <a:latin typeface="Adobe Garamond Pro"/>
                <a:ea typeface="+mn-lt"/>
                <a:cs typeface="Arial"/>
              </a:rPr>
              <a:t>Students can participate in our 331 approved clubs across PWCS.</a:t>
            </a:r>
            <a:endParaRPr lang="en-US" dirty="0">
              <a:latin typeface="Adobe Garamond Pro"/>
            </a:endParaRPr>
          </a:p>
          <a:p>
            <a:pPr>
              <a:buFont typeface="Arial"/>
              <a:buChar char="•"/>
            </a:pPr>
            <a:endParaRPr lang="en-US" sz="2400">
              <a:solidFill>
                <a:srgbClr val="242424"/>
              </a:solidFill>
              <a:latin typeface="Adobe Garamond Pro 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2400">
              <a:solidFill>
                <a:srgbClr val="242424"/>
              </a:solidFill>
              <a:latin typeface="Adobe Garamond Pro "/>
              <a:ea typeface="+mn-lt"/>
              <a:cs typeface="+mn-lt"/>
            </a:endParaRPr>
          </a:p>
          <a:p>
            <a:pPr marL="0" indent="0">
              <a:buNone/>
            </a:pPr>
            <a:endParaRPr lang="en-US" sz="3500" b="1">
              <a:latin typeface="Adobe Garamond Pro"/>
              <a:cs typeface="Calibri"/>
            </a:endParaRPr>
          </a:p>
          <a:p>
            <a:endParaRPr lang="en-US" sz="3500">
              <a:latin typeface="Adobe Garamond Pro"/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B27C9-A02C-8374-1DE4-77A91A79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dirty="0" smtClean="0"/>
              <a:t>25</a:t>
            </a:fld>
            <a:endParaRPr lang="en-US" dirty="0"/>
          </a:p>
        </p:txBody>
      </p:sp>
      <p:pic>
        <p:nvPicPr>
          <p:cNvPr id="15" name="Picture 14" descr="A group of people in a gym&#10;&#10;Description automatically generated">
            <a:extLst>
              <a:ext uri="{FF2B5EF4-FFF2-40B4-BE49-F238E27FC236}">
                <a16:creationId xmlns:a16="http://schemas.microsoft.com/office/drawing/2014/main" id="{89F51453-9FD3-C8A8-1847-E3DFA99DF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33" y="2634155"/>
            <a:ext cx="7030890" cy="31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0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A4DC-BCC1-22B0-0C51-46122AD4BE5C}"/>
              </a:ext>
            </a:extLst>
          </p:cNvPr>
          <p:cNvSpPr txBox="1"/>
          <p:nvPr/>
        </p:nvSpPr>
        <p:spPr>
          <a:xfrm>
            <a:off x="-1" y="350392"/>
            <a:ext cx="88768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dobe Garamond Pro "/>
                <a:cs typeface="Times New Roman"/>
              </a:rPr>
              <a:t>Questions Submitted</a:t>
            </a:r>
            <a:endParaRPr lang="en-US" sz="4000" b="1" dirty="0">
              <a:solidFill>
                <a:schemeClr val="bg1"/>
              </a:solidFill>
              <a:latin typeface="Adobe Garamond Pro 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7B740A-2A16-DCB2-B5C0-78605F61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50" y="1183155"/>
            <a:ext cx="10809804" cy="5134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242424"/>
                </a:solidFill>
                <a:latin typeface="Adobe Garamond Pro "/>
                <a:ea typeface="+mn-lt"/>
                <a:cs typeface="+mn-lt"/>
              </a:rPr>
              <a:t>Are students provided accommodations as needed for participation?</a:t>
            </a:r>
            <a:endParaRPr lang="en-US" sz="2400" dirty="0">
              <a:latin typeface="Adobe Garamond Pro "/>
            </a:endParaRP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242424"/>
                </a:solidFill>
                <a:latin typeface="Adobe Garamond Pro "/>
                <a:ea typeface="+mn-lt"/>
                <a:cs typeface="+mn-lt"/>
              </a:rPr>
              <a:t>Yes, schools work closely with IEP teams and when requested, Dr. Grimm and Ms. Ausborn (Coordinator for Sports Medicine) work with schools to provide additional support.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242424"/>
                </a:solidFill>
                <a:latin typeface="Adobe Garamond Pro "/>
                <a:ea typeface="+mn-lt"/>
                <a:cs typeface="+mn-lt"/>
              </a:rPr>
              <a:t>Is it clear to students with disabilities how to access activities?</a:t>
            </a:r>
            <a:endParaRPr lang="en-US" sz="2400" dirty="0">
              <a:latin typeface="Adobe Garamond Pro "/>
            </a:endParaRPr>
          </a:p>
          <a:p>
            <a:pPr lvl="1">
              <a:buFont typeface="Courier New"/>
              <a:buChar char="o"/>
            </a:pPr>
            <a:r>
              <a:rPr lang="en-US" sz="2000" dirty="0">
                <a:solidFill>
                  <a:srgbClr val="242424"/>
                </a:solidFill>
                <a:latin typeface="Adobe Garamond Pro "/>
                <a:ea typeface="+mn-lt"/>
                <a:cs typeface="+mn-lt"/>
              </a:rPr>
              <a:t>Schools advertise clubs, activities and athletics throughout the year.</a:t>
            </a:r>
          </a:p>
          <a:p>
            <a:pPr>
              <a:buFont typeface="Arial"/>
              <a:buChar char="•"/>
            </a:pPr>
            <a:endParaRPr lang="en-US" sz="2400">
              <a:solidFill>
                <a:srgbClr val="242424"/>
              </a:solidFill>
              <a:latin typeface="Adobe Garamond Pro "/>
              <a:ea typeface="+mn-lt"/>
              <a:cs typeface="+mn-lt"/>
            </a:endParaRPr>
          </a:p>
          <a:p>
            <a:pPr marL="0" indent="0">
              <a:buNone/>
            </a:pPr>
            <a:endParaRPr lang="en-US" sz="3500" b="1">
              <a:latin typeface="Adobe Garamond Pro"/>
              <a:cs typeface="Calibri"/>
            </a:endParaRPr>
          </a:p>
          <a:p>
            <a:endParaRPr lang="en-US" sz="3500">
              <a:latin typeface="Adobe Garamond Pro"/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B27C9-A02C-8374-1DE4-77A91A79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 group of people holding pom poms&#10;&#10;Description automatically generated">
            <a:extLst>
              <a:ext uri="{FF2B5EF4-FFF2-40B4-BE49-F238E27FC236}">
                <a16:creationId xmlns:a16="http://schemas.microsoft.com/office/drawing/2014/main" id="{19B51C6C-56DC-208F-3620-1607BD2DC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79" y="3339049"/>
            <a:ext cx="2155867" cy="2867891"/>
          </a:xfrm>
          <a:prstGeom prst="rect">
            <a:avLst/>
          </a:prstGeom>
        </p:spPr>
      </p:pic>
      <p:pic>
        <p:nvPicPr>
          <p:cNvPr id="9" name="Picture 8" descr="A group of people posing for a photo in a gym&#10;&#10;Description automatically generated">
            <a:extLst>
              <a:ext uri="{FF2B5EF4-FFF2-40B4-BE49-F238E27FC236}">
                <a16:creationId xmlns:a16="http://schemas.microsoft.com/office/drawing/2014/main" id="{62DA5CBD-DAF6-0412-854D-1B8361B3E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17" y="3391727"/>
            <a:ext cx="4096271" cy="2760705"/>
          </a:xfrm>
          <a:prstGeom prst="rect">
            <a:avLst/>
          </a:prstGeom>
        </p:spPr>
      </p:pic>
      <p:pic>
        <p:nvPicPr>
          <p:cNvPr id="10" name="Picture 9" descr="A basketball court with a basketball and a ball&#10;&#10;Description automatically generated">
            <a:extLst>
              <a:ext uri="{FF2B5EF4-FFF2-40B4-BE49-F238E27FC236}">
                <a16:creationId xmlns:a16="http://schemas.microsoft.com/office/drawing/2014/main" id="{AE9DF57F-1F9E-799B-3F35-8A2ED8E74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957" y="3016495"/>
            <a:ext cx="3511138" cy="35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A4DC-BCC1-22B0-0C51-46122AD4BE5C}"/>
              </a:ext>
            </a:extLst>
          </p:cNvPr>
          <p:cNvSpPr txBox="1"/>
          <p:nvPr/>
        </p:nvSpPr>
        <p:spPr>
          <a:xfrm>
            <a:off x="-1" y="350392"/>
            <a:ext cx="707813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dobe Garamond Pro "/>
                <a:cs typeface="Times New Roman"/>
              </a:rPr>
              <a:t>Unified Sports</a:t>
            </a:r>
            <a:endParaRPr lang="en-US" sz="4000" b="1">
              <a:solidFill>
                <a:schemeClr val="bg1"/>
              </a:solidFill>
              <a:latin typeface="Adobe Garamond Pro 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7B740A-2A16-DCB2-B5C0-78605F61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58" y="1263619"/>
            <a:ext cx="10894290" cy="5446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3500" dirty="0">
                <a:latin typeface="Adobe Garamond Pro"/>
                <a:ea typeface="+mn-lt"/>
                <a:cs typeface="+mn-lt"/>
              </a:rPr>
              <a:t>Unified sports allows for modifications and accommodations to athletic programs and is inclusive of both general education and special education students.</a:t>
            </a:r>
            <a:endParaRPr lang="en-US" dirty="0"/>
          </a:p>
          <a:p>
            <a:pPr marL="457200" indent="-457200"/>
            <a:endParaRPr lang="en-US" sz="3500">
              <a:latin typeface="Adobe Garamond Pro"/>
              <a:ea typeface="+mn-lt"/>
              <a:cs typeface="+mn-lt"/>
            </a:endParaRPr>
          </a:p>
          <a:p>
            <a:pPr marL="457200" indent="-457200"/>
            <a:endParaRPr lang="en-US" sz="3500">
              <a:latin typeface="Adobe Garamond Pro"/>
              <a:ea typeface="+mn-lt"/>
              <a:cs typeface="+mn-lt"/>
            </a:endParaRPr>
          </a:p>
          <a:p>
            <a:pPr marL="457200" indent="-457200"/>
            <a:endParaRPr lang="en-US" sz="3500">
              <a:latin typeface="Adobe Garamond Pro" panose="02020502060506020403"/>
              <a:cs typeface="Calibri" panose="020F0502020204030204"/>
            </a:endParaRPr>
          </a:p>
          <a:p>
            <a:pPr marL="457200" indent="-457200"/>
            <a:endParaRPr lang="en-US" sz="3500">
              <a:latin typeface="Adobe Garamond Pro"/>
              <a:ea typeface="+mn-lt"/>
              <a:cs typeface="+mn-lt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B27C9-A02C-8374-1DE4-77A91A79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black and red square with white text&#10;&#10;Description automatically generated">
            <a:extLst>
              <a:ext uri="{FF2B5EF4-FFF2-40B4-BE49-F238E27FC236}">
                <a16:creationId xmlns:a16="http://schemas.microsoft.com/office/drawing/2014/main" id="{D7773C1A-F548-72DB-2513-C67363593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174" y="2913851"/>
            <a:ext cx="3349049" cy="3362697"/>
          </a:xfrm>
          <a:prstGeom prst="rect">
            <a:avLst/>
          </a:prstGeom>
        </p:spPr>
      </p:pic>
      <p:pic>
        <p:nvPicPr>
          <p:cNvPr id="7" name="Picture 6" descr="A group of people in a gym&#10;&#10;Description automatically generated">
            <a:extLst>
              <a:ext uri="{FF2B5EF4-FFF2-40B4-BE49-F238E27FC236}">
                <a16:creationId xmlns:a16="http://schemas.microsoft.com/office/drawing/2014/main" id="{D52F6BBA-4E62-C823-364A-CDBC6ECAB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62" y="2970098"/>
            <a:ext cx="5516088" cy="33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7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A4DC-BCC1-22B0-0C51-46122AD4BE5C}"/>
              </a:ext>
            </a:extLst>
          </p:cNvPr>
          <p:cNvSpPr txBox="1"/>
          <p:nvPr/>
        </p:nvSpPr>
        <p:spPr>
          <a:xfrm>
            <a:off x="-1" y="350392"/>
            <a:ext cx="707813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dobe Garamond Pro "/>
                <a:cs typeface="Times New Roman"/>
              </a:rPr>
              <a:t>Unified Sports</a:t>
            </a:r>
            <a:endParaRPr lang="en-US" sz="4000" b="1">
              <a:solidFill>
                <a:schemeClr val="bg1"/>
              </a:solidFill>
              <a:latin typeface="Adobe Garamond Pro 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7B740A-2A16-DCB2-B5C0-78605F61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58" y="1263619"/>
            <a:ext cx="10894290" cy="5446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3500">
                <a:latin typeface="Adobe Garamond Pro"/>
                <a:ea typeface="+mn-lt"/>
                <a:cs typeface="+mn-lt"/>
              </a:rPr>
              <a:t>Two coaching supplements have been approved and are available for our Unified Sports coaches.</a:t>
            </a:r>
          </a:p>
          <a:p>
            <a:pPr lvl="1"/>
            <a:r>
              <a:rPr lang="en-US" sz="3100">
                <a:latin typeface="Adobe Garamond Pro" panose="02020502060506020403"/>
                <a:ea typeface="+mn-lt"/>
                <a:cs typeface="+mn-lt"/>
              </a:rPr>
              <a:t>Head Coach </a:t>
            </a:r>
          </a:p>
          <a:p>
            <a:pPr lvl="1"/>
            <a:r>
              <a:rPr lang="en-US" sz="3100">
                <a:latin typeface="Adobe Garamond Pro" panose="02020502060506020403"/>
                <a:cs typeface="Calibri" panose="020F0502020204030204"/>
              </a:rPr>
              <a:t>Assistant Coach </a:t>
            </a:r>
          </a:p>
          <a:p>
            <a:pPr marL="457200" indent="-457200"/>
            <a:endParaRPr lang="en-US" sz="3500">
              <a:latin typeface="Adobe Garamond Pro"/>
              <a:ea typeface="+mn-lt"/>
              <a:cs typeface="+mn-lt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B27C9-A02C-8374-1DE4-77A91A79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A group of people in a gym&#10;&#10;Description automatically generated">
            <a:extLst>
              <a:ext uri="{FF2B5EF4-FFF2-40B4-BE49-F238E27FC236}">
                <a16:creationId xmlns:a16="http://schemas.microsoft.com/office/drawing/2014/main" id="{AA4DCCA2-4063-91B5-5356-A83DB00CC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46" y="3584647"/>
            <a:ext cx="2942606" cy="276892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01ADC33-2A20-71E6-712A-AFE0E1C5C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316" y="2586131"/>
            <a:ext cx="3843150" cy="3174669"/>
          </a:xfrm>
          <a:prstGeom prst="rect">
            <a:avLst/>
          </a:prstGeom>
        </p:spPr>
      </p:pic>
      <p:pic>
        <p:nvPicPr>
          <p:cNvPr id="10" name="Picture 9" descr="A group of men playing basketball&#10;&#10;Description automatically generated">
            <a:extLst>
              <a:ext uri="{FF2B5EF4-FFF2-40B4-BE49-F238E27FC236}">
                <a16:creationId xmlns:a16="http://schemas.microsoft.com/office/drawing/2014/main" id="{200D68DF-784E-CFA4-FB3C-43D37A70E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744" y="2364086"/>
            <a:ext cx="1924050" cy="1809750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81994C-51AE-A554-02E8-0E83F380A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698" y="4466638"/>
            <a:ext cx="2102055" cy="199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966" y="38305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D8274092-C190-4E72-B033-002C0DF97BA0}"/>
              </a:ext>
            </a:extLst>
          </p:cNvPr>
          <p:cNvSpPr txBox="1">
            <a:spLocks/>
          </p:cNvSpPr>
          <p:nvPr/>
        </p:nvSpPr>
        <p:spPr>
          <a:xfrm>
            <a:off x="-156595" y="540603"/>
            <a:ext cx="9728106" cy="327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A4DC-BCC1-22B0-0C51-46122AD4BE5C}"/>
              </a:ext>
            </a:extLst>
          </p:cNvPr>
          <p:cNvSpPr txBox="1"/>
          <p:nvPr/>
        </p:nvSpPr>
        <p:spPr>
          <a:xfrm>
            <a:off x="-1" y="350392"/>
            <a:ext cx="707813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dobe Garamond Pro "/>
                <a:cs typeface="Times New Roman"/>
              </a:rPr>
              <a:t>Unified Sports</a:t>
            </a:r>
            <a:endParaRPr lang="en-US" sz="4000" b="1">
              <a:solidFill>
                <a:schemeClr val="bg1"/>
              </a:solidFill>
              <a:latin typeface="Adobe Garamond Pro 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7B740A-2A16-DCB2-B5C0-78605F61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58" y="1263619"/>
            <a:ext cx="10894290" cy="5446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500">
                <a:latin typeface="Adobe Garamond Pro"/>
                <a:ea typeface="+mn-lt"/>
                <a:cs typeface="+mn-lt"/>
              </a:rPr>
              <a:t>Funds have been set aside for tournaments with the goal of enhancing experiences for our student-athletes.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 sz="3500">
              <a:latin typeface="Adobe Garamond Pro"/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6B27C9-A02C-8374-1DE4-77A91A79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E5A3-8741-49F0-97D7-0D811D34119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EF64136-0508-D0E5-2ADB-963C0C52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47" y="2480242"/>
            <a:ext cx="5486400" cy="4114800"/>
          </a:xfrm>
          <a:prstGeom prst="rect">
            <a:avLst/>
          </a:prstGeom>
        </p:spPr>
      </p:pic>
      <p:pic>
        <p:nvPicPr>
          <p:cNvPr id="7" name="Picture 6" descr="A group of people in a gym&#10;&#10;Description automatically generated">
            <a:extLst>
              <a:ext uri="{FF2B5EF4-FFF2-40B4-BE49-F238E27FC236}">
                <a16:creationId xmlns:a16="http://schemas.microsoft.com/office/drawing/2014/main" id="{0FCF530D-25FD-F3CF-F09A-07EB86901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42" y="2413938"/>
            <a:ext cx="3729345" cy="41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590367" y="861031"/>
            <a:ext cx="5386186" cy="142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Garamond"/>
                <a:cs typeface="Futura Medium"/>
              </a:rPr>
              <a:t>Superintendent's Advisory Council on Instruction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354910" y="3231659"/>
            <a:ext cx="6019870" cy="251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200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Segoe UI"/>
              </a:rPr>
              <a:t>Dr. Ashley Reyher, Associate Superintendent,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Segoe UI"/>
              </a:rPr>
              <a:t>Office of Special Education</a:t>
            </a:r>
          </a:p>
          <a:p>
            <a:pPr algn="ctr"/>
            <a:endParaRPr lang="en-US" sz="200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Segoe UI"/>
              </a:rPr>
              <a:t>Dr. Aimee Holleb, Director,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Segoe UI"/>
              </a:rPr>
              <a:t>Special Education – Specialized Instruction</a:t>
            </a:r>
          </a:p>
          <a:p>
            <a:pPr algn="ctr"/>
            <a:endParaRPr lang="en-US" sz="2000">
              <a:solidFill>
                <a:schemeClr val="bg1"/>
              </a:solidFill>
              <a:latin typeface="Garamond"/>
              <a:cs typeface="Calibri Light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Times New Roman"/>
              </a:rPr>
              <a:t>Dr. Wendy Martin-Johnson, Director, </a:t>
            </a:r>
            <a:endParaRPr lang="en-US" sz="2000">
              <a:solidFill>
                <a:schemeClr val="bg1"/>
              </a:solidFill>
              <a:latin typeface="Garamond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aramond"/>
                <a:cs typeface="Times New Roman"/>
              </a:rPr>
              <a:t>Special Education – Programs and Development</a:t>
            </a:r>
          </a:p>
          <a:p>
            <a:pPr algn="ctr"/>
            <a:endParaRPr lang="en-US" sz="16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dobe Garamond Pro" panose="02020502060506020403"/>
                <a:cs typeface="Times New Roman"/>
              </a:rPr>
              <a:t>December 14, 2023</a:t>
            </a:r>
            <a:endParaRPr lang="en-US" sz="16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1902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266306" y="1920310"/>
            <a:ext cx="6019870" cy="251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Garamond"/>
                <a:cs typeface="Segoe UI"/>
              </a:rPr>
              <a:t>Questions/Answers</a:t>
            </a:r>
            <a:endParaRPr lang="en-US" sz="4800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6138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332675" y="1158703"/>
            <a:ext cx="5752485" cy="1173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latin typeface="Garamond"/>
                <a:cs typeface="Futura Medium"/>
              </a:rPr>
              <a:t>Gifted at a Glance: </a:t>
            </a:r>
            <a:endParaRPr lang="en-US" sz="4000" b="1">
              <a:solidFill>
                <a:schemeClr val="bg1"/>
              </a:solidFill>
              <a:latin typeface="Garamond"/>
              <a:cs typeface="Futura Medium" panose="020B0602020204020303" pitchFamily="34" charset="-79"/>
            </a:endParaRPr>
          </a:p>
          <a:p>
            <a:r>
              <a:rPr lang="en-US" sz="2800" b="1">
                <a:solidFill>
                  <a:schemeClr val="bg1"/>
                </a:solidFill>
                <a:latin typeface="Garamond"/>
                <a:cs typeface="Futura Medium"/>
              </a:rPr>
              <a:t>A Guide to Gifted Education </a:t>
            </a:r>
            <a:endParaRPr lang="en-US">
              <a:solidFill>
                <a:schemeClr val="bg1"/>
              </a:solidFill>
              <a:latin typeface="Calibri Light" panose="020F0302020204030204"/>
              <a:ea typeface="Calibri Light"/>
              <a:cs typeface="Calibri Light"/>
            </a:endParaRPr>
          </a:p>
          <a:p>
            <a:r>
              <a:rPr lang="en-US" sz="2800" b="1">
                <a:solidFill>
                  <a:schemeClr val="bg1"/>
                </a:solidFill>
                <a:latin typeface="Garamond"/>
                <a:cs typeface="Futura Medium"/>
              </a:rPr>
              <a:t>and Talent Development</a:t>
            </a:r>
            <a:endParaRPr lang="en-US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332676" y="3430610"/>
            <a:ext cx="7303765" cy="4036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</a:rPr>
              <a:t>Superintendent's Advisory Council on Instruction</a:t>
            </a:r>
            <a:endParaRPr lang="en-US" sz="2400">
              <a:solidFill>
                <a:schemeClr val="bg1"/>
              </a:solidFill>
              <a:latin typeface="Garamond"/>
              <a:cs typeface="Futura Medium" panose="020B0602020204020303" pitchFamily="34" charset="-79"/>
            </a:endParaRPr>
          </a:p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</a:rPr>
              <a:t>December 14, 2023</a:t>
            </a:r>
            <a:endParaRPr lang="en-US" sz="2400">
              <a:solidFill>
                <a:schemeClr val="bg1"/>
              </a:solidFill>
              <a:latin typeface="Garamond"/>
              <a:cs typeface="Futura Medium" panose="020B0602020204020303" pitchFamily="34" charset="-79"/>
            </a:endParaRPr>
          </a:p>
          <a:p>
            <a:endParaRPr lang="en-US" sz="3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endParaRPr lang="en-US" sz="3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</a:rPr>
              <a:t>Brenda Bailey</a:t>
            </a:r>
          </a:p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</a:rPr>
              <a:t>Supervisor of Gifted Education </a:t>
            </a:r>
          </a:p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</a:rPr>
              <a:t>and Talent Development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  <a:latin typeface="Garamond"/>
                <a:cs typeface="Futu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baileybs@pwcs.edu</a:t>
            </a:r>
          </a:p>
          <a:p>
            <a:endParaRPr lang="en-US" sz="2400">
              <a:solidFill>
                <a:schemeClr val="bg1"/>
              </a:solidFill>
              <a:latin typeface="Garamond"/>
              <a:cs typeface="Futura Medium"/>
            </a:endParaRPr>
          </a:p>
          <a:p>
            <a:endParaRPr lang="en-US" sz="3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endParaRPr lang="en-US" sz="3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0737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3399468" y="922745"/>
            <a:ext cx="7598046" cy="943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Agenda</a:t>
            </a:r>
            <a:endParaRPr lang="en-US" sz="2400">
              <a:latin typeface="Garamond"/>
              <a:cs typeface="Futura Medium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1247890-D777-174E-938A-5EEE53C88FC9}"/>
              </a:ext>
            </a:extLst>
          </p:cNvPr>
          <p:cNvSpPr txBox="1">
            <a:spLocks/>
          </p:cNvSpPr>
          <p:nvPr/>
        </p:nvSpPr>
        <p:spPr>
          <a:xfrm>
            <a:off x="3399468" y="2248888"/>
            <a:ext cx="7598046" cy="2812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Garamond"/>
                <a:ea typeface="MS PGothic"/>
                <a:cs typeface="Calibri Light"/>
              </a:rPr>
              <a:t>Definition of “Gifted”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Garamond"/>
                <a:ea typeface="MS PGothic"/>
                <a:cs typeface="Calibri Light"/>
              </a:rPr>
              <a:t>Look-Fors at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Garamond"/>
                <a:ea typeface="MS PGothic"/>
                <a:cs typeface="Calibri Light"/>
              </a:rPr>
              <a:t>Gifted Education and Talent Development Program and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Garamond"/>
                <a:ea typeface="MS PGothic"/>
                <a:cs typeface="Calibri Light"/>
              </a:rPr>
              <a:t>Identification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Garamond"/>
                <a:ea typeface="MS PGothic"/>
                <a:cs typeface="Calibri Light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66846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408671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Definition of “Gifted” Students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45B353-3C6F-ED49-A2E9-7A855DDCE0A6}"/>
              </a:ext>
            </a:extLst>
          </p:cNvPr>
          <p:cNvSpPr txBox="1">
            <a:spLocks/>
          </p:cNvSpPr>
          <p:nvPr/>
        </p:nvSpPr>
        <p:spPr>
          <a:xfrm>
            <a:off x="532700" y="2165523"/>
            <a:ext cx="11126601" cy="37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2800">
                <a:latin typeface="Garamond"/>
              </a:rPr>
              <a:t>Students who demonstrate </a:t>
            </a:r>
            <a:r>
              <a:rPr lang="en-US" sz="2800" b="1">
                <a:latin typeface="Garamond"/>
              </a:rPr>
              <a:t>high levels of accomplishment </a:t>
            </a:r>
            <a:r>
              <a:rPr lang="en-US" sz="2800">
                <a:latin typeface="Garamond"/>
              </a:rPr>
              <a:t>or show </a:t>
            </a:r>
            <a:r>
              <a:rPr lang="en-US" sz="2800" b="1">
                <a:latin typeface="Garamond"/>
              </a:rPr>
              <a:t>exceptional academic potential</a:t>
            </a:r>
            <a:r>
              <a:rPr lang="en-US" sz="2800">
                <a:latin typeface="Garamond"/>
              </a:rPr>
              <a:t> beyond their age peers of similar experience or environment in:</a:t>
            </a:r>
          </a:p>
          <a:p>
            <a:pPr fontAlgn="base"/>
            <a:endParaRPr lang="en-US" sz="1050">
              <a:latin typeface="Garamond"/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400">
                <a:latin typeface="Garamond"/>
              </a:rPr>
              <a:t>General Intellectual Aptitude (K-12)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400">
                <a:latin typeface="Garamond"/>
              </a:rPr>
              <a:t>Language (K-12)</a:t>
            </a:r>
            <a:endParaRPr lang="en-US" sz="2400">
              <a:latin typeface="Garamond"/>
              <a:cs typeface="Calibri"/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400">
                <a:latin typeface="Garamond"/>
              </a:rPr>
              <a:t>Mathematics (K-12)</a:t>
            </a:r>
            <a:endParaRPr lang="en-US" sz="2400">
              <a:latin typeface="Garamond"/>
              <a:cs typeface="Calibri"/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400">
                <a:latin typeface="Garamond"/>
              </a:rPr>
              <a:t>History and Social Sciences (6-12)</a:t>
            </a:r>
            <a:endParaRPr lang="en-US" sz="2400">
              <a:latin typeface="Garamond"/>
              <a:cs typeface="Calibri"/>
            </a:endParaRP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2400">
                <a:latin typeface="Garamond"/>
              </a:rPr>
              <a:t>Science (6-12)</a:t>
            </a:r>
          </a:p>
          <a:p>
            <a:pPr fontAlgn="base"/>
            <a:endParaRPr lang="en-US" sz="900">
              <a:solidFill>
                <a:srgbClr val="952B53"/>
              </a:solidFill>
              <a:latin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E020A-CE5C-D589-AB16-27DAC4AE2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787" y="3428135"/>
            <a:ext cx="6430883" cy="34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77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3822700" y="336818"/>
            <a:ext cx="5765800" cy="943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Garamond"/>
                <a:cs typeface="Futura Medium"/>
              </a:rPr>
              <a:t>Look-</a:t>
            </a:r>
            <a:r>
              <a:rPr lang="en-US" sz="3200" b="1" err="1">
                <a:latin typeface="Garamond"/>
                <a:cs typeface="Futura Medium"/>
              </a:rPr>
              <a:t>Fors</a:t>
            </a:r>
            <a:r>
              <a:rPr lang="en-US" sz="3200" b="1">
                <a:latin typeface="Garamond"/>
                <a:cs typeface="Futura Medium"/>
              </a:rPr>
              <a:t> at Home</a:t>
            </a:r>
            <a:endParaRPr lang="en-US" sz="2400">
              <a:latin typeface="Garamond"/>
              <a:cs typeface="Futura Medium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A6518BE-0988-4BF0-8C59-4B3ECBA1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0" y="1461604"/>
            <a:ext cx="8648700" cy="50761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/>
            <a:r>
              <a:rPr lang="en-US">
                <a:latin typeface="Garamond"/>
              </a:rPr>
              <a:t>Curious, questioning attitude, keen observer</a:t>
            </a:r>
          </a:p>
          <a:p>
            <a:pPr marL="457200" indent="-457200"/>
            <a:r>
              <a:rPr lang="en-US">
                <a:latin typeface="Garamond"/>
              </a:rPr>
              <a:t>Vivid imagination</a:t>
            </a:r>
          </a:p>
          <a:p>
            <a:pPr marL="457200" indent="-457200"/>
            <a:r>
              <a:rPr lang="en-US">
                <a:latin typeface="Garamond"/>
              </a:rPr>
              <a:t>Learns quickly</a:t>
            </a:r>
          </a:p>
          <a:p>
            <a:pPr marL="457200" indent="-457200"/>
            <a:r>
              <a:rPr lang="en-US">
                <a:latin typeface="Garamond"/>
              </a:rPr>
              <a:t>Sophisticated sense of humor</a:t>
            </a:r>
          </a:p>
          <a:p>
            <a:pPr marL="457200" indent="-457200"/>
            <a:r>
              <a:rPr lang="en-US">
                <a:latin typeface="Garamond"/>
              </a:rPr>
              <a:t>Exceptional memory</a:t>
            </a:r>
          </a:p>
          <a:p>
            <a:pPr marL="457200" indent="-457200"/>
            <a:r>
              <a:rPr lang="en-US">
                <a:latin typeface="Garamond"/>
              </a:rPr>
              <a:t>Sensitive to human issues, fairness, justice</a:t>
            </a:r>
          </a:p>
          <a:p>
            <a:pPr marL="457200" indent="-457200"/>
            <a:r>
              <a:rPr lang="en-US">
                <a:latin typeface="Garamond"/>
              </a:rPr>
              <a:t>Strong communication skills</a:t>
            </a:r>
          </a:p>
          <a:p>
            <a:pPr marL="457200" indent="-457200"/>
            <a:r>
              <a:rPr lang="en-US">
                <a:latin typeface="Garamond"/>
              </a:rPr>
              <a:t>Motivated to learn or develop a skill</a:t>
            </a:r>
          </a:p>
          <a:p>
            <a:pPr marL="457200" indent="-457200"/>
            <a:r>
              <a:rPr lang="en-US">
                <a:latin typeface="Garamond"/>
              </a:rPr>
              <a:t>ELs – quick to learn 2</a:t>
            </a:r>
            <a:r>
              <a:rPr lang="en-US" baseline="30000">
                <a:latin typeface="Garamond"/>
              </a:rPr>
              <a:t>nd</a:t>
            </a:r>
            <a:r>
              <a:rPr lang="en-US">
                <a:latin typeface="Garamond"/>
              </a:rPr>
              <a:t> language</a:t>
            </a:r>
          </a:p>
          <a:p>
            <a:pPr marL="457200" indent="-457200"/>
            <a:r>
              <a:rPr lang="en-US">
                <a:latin typeface="Garamond"/>
              </a:rPr>
              <a:t>Intense interests</a:t>
            </a:r>
          </a:p>
          <a:p>
            <a:pPr marL="457200" indent="-457200"/>
            <a:r>
              <a:rPr lang="en-US">
                <a:latin typeface="Garamond"/>
              </a:rPr>
              <a:t>Enjoys problem solving with numbers and puzzles</a:t>
            </a:r>
          </a:p>
          <a:p>
            <a:pPr marL="457200" indent="-457200"/>
            <a:endParaRPr lang="en-US" sz="1600">
              <a:latin typeface="Adobe Garamond Pro" panose="02020502060506020403"/>
            </a:endParaRPr>
          </a:p>
          <a:p>
            <a:endParaRPr lang="en-US" sz="1600"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266110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411606" y="1349416"/>
            <a:ext cx="11368788" cy="62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What is the Gifted Education and Talent Development Program?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706" y="2221291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>
                <a:latin typeface="Garamond"/>
              </a:rPr>
              <a:t>​Resource services for students whose advanced learning needs cannot be entirely met in the general education classroom</a:t>
            </a:r>
          </a:p>
          <a:p>
            <a:pPr fontAlgn="base"/>
            <a:r>
              <a:rPr lang="en-US">
                <a:latin typeface="Garamond"/>
              </a:rPr>
              <a:t>Identified students work with a gifted resource teacher on a regular basis during the school day.</a:t>
            </a:r>
          </a:p>
          <a:p>
            <a:pPr fontAlgn="base"/>
            <a:r>
              <a:rPr lang="en-US">
                <a:latin typeface="Garamond"/>
              </a:rPr>
              <a:t>Students engage in challenging units of study, independent projects, and seminars designed for gifted/advanced learners.</a:t>
            </a:r>
          </a:p>
          <a:p>
            <a:pPr fontAlgn="base"/>
            <a:r>
              <a:rPr lang="en-US" sz="2800">
                <a:latin typeface="Garamond"/>
                <a:cs typeface="Futura Medium"/>
              </a:rPr>
              <a:t>Subject to </a:t>
            </a:r>
            <a:r>
              <a:rPr lang="en-US" sz="2800">
                <a:solidFill>
                  <a:srgbClr val="0070C0"/>
                </a:solidFill>
                <a:latin typeface="Garamond"/>
                <a:cs typeface="Futu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Virginia Regulations Governing Educational Services for Gifted </a:t>
            </a:r>
            <a:r>
              <a:rPr lang="en-US">
                <a:solidFill>
                  <a:srgbClr val="0070C0"/>
                </a:solidFill>
                <a:latin typeface="Garamond"/>
                <a:cs typeface="Futu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</a:t>
            </a:r>
            <a:endParaRPr lang="en-US">
              <a:solidFill>
                <a:srgbClr val="0070C0"/>
              </a:solidFill>
              <a:latin typeface="Garamond"/>
              <a:cs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latin typeface="Garamond"/>
                <a:cs typeface="Futura Medium"/>
              </a:rPr>
              <a:t>Outlined in PWCS </a:t>
            </a:r>
            <a:r>
              <a:rPr lang="en-US">
                <a:solidFill>
                  <a:srgbClr val="0070C0"/>
                </a:solidFill>
                <a:latin typeface="Garamond"/>
                <a:ea typeface="Calibri" panose="020F0502020204030204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2022-27 Local Plan</a:t>
            </a:r>
            <a:endParaRPr lang="en-US">
              <a:solidFill>
                <a:srgbClr val="0070C0"/>
              </a:solidFill>
              <a:latin typeface="Garamond"/>
              <a:ea typeface="Calibri" panose="020F0502020204030204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US" sz="2000">
              <a:ea typeface="Calibri" panose="020F0502020204030204"/>
              <a:cs typeface="Calibri" panose="020F0502020204030204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022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6492F4F-29E5-854E-927E-341952B39E61}"/>
              </a:ext>
            </a:extLst>
          </p:cNvPr>
          <p:cNvSpPr txBox="1">
            <a:spLocks/>
          </p:cNvSpPr>
          <p:nvPr/>
        </p:nvSpPr>
        <p:spPr>
          <a:xfrm>
            <a:off x="2102069" y="402886"/>
            <a:ext cx="9312165" cy="943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Garamond"/>
                <a:cs typeface="Futura Medium"/>
              </a:rPr>
              <a:t>Goals of Gifted Education </a:t>
            </a:r>
          </a:p>
          <a:p>
            <a:pPr algn="ctr"/>
            <a:r>
              <a:rPr lang="en-US" sz="4000" b="1">
                <a:latin typeface="Garamond"/>
                <a:cs typeface="Futura Medium"/>
              </a:rPr>
              <a:t>and Talent Development</a:t>
            </a:r>
            <a:endParaRPr lang="en-US" sz="3200">
              <a:latin typeface="Garamond"/>
              <a:cs typeface="Futura Medium" panose="020B0602020204020303" pitchFamily="34" charset="-79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1247890-D777-174E-938A-5EEE53C88FC9}"/>
              </a:ext>
            </a:extLst>
          </p:cNvPr>
          <p:cNvSpPr txBox="1">
            <a:spLocks/>
          </p:cNvSpPr>
          <p:nvPr/>
        </p:nvSpPr>
        <p:spPr>
          <a:xfrm>
            <a:off x="3046334" y="2105489"/>
            <a:ext cx="7366547" cy="4030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2000">
                <a:latin typeface="Garamond"/>
              </a:rPr>
              <a:t>To develop advanced skills in…​</a:t>
            </a:r>
          </a:p>
          <a:p>
            <a:pPr algn="ctr" fontAlgn="base"/>
            <a:endParaRPr lang="en-US" sz="1800">
              <a:latin typeface="Adobe Garamond Pro" panose="02020502060506020403"/>
            </a:endParaRPr>
          </a:p>
          <a:p>
            <a:pPr algn="ctr" fontAlgn="base"/>
            <a:r>
              <a:rPr lang="en-US" sz="1400">
                <a:latin typeface="Adobe Garamond Pro" panose="02020502060506020403"/>
              </a:rPr>
              <a:t>​</a:t>
            </a:r>
            <a:r>
              <a:rPr lang="en-US" sz="4000">
                <a:solidFill>
                  <a:srgbClr val="952B53"/>
                </a:solidFill>
                <a:latin typeface="Garamond"/>
              </a:rPr>
              <a:t>Critical Thinking​</a:t>
            </a:r>
          </a:p>
          <a:p>
            <a:pPr algn="ctr" fontAlgn="base"/>
            <a:r>
              <a:rPr lang="en-US" sz="4000">
                <a:solidFill>
                  <a:srgbClr val="952B53"/>
                </a:solidFill>
                <a:latin typeface="Garamond"/>
              </a:rPr>
              <a:t>Creative Thinking ​</a:t>
            </a:r>
          </a:p>
          <a:p>
            <a:pPr algn="ctr" fontAlgn="base"/>
            <a:r>
              <a:rPr lang="en-US" sz="4000">
                <a:solidFill>
                  <a:srgbClr val="952B53"/>
                </a:solidFill>
                <a:latin typeface="Garamond"/>
              </a:rPr>
              <a:t>Communication​</a:t>
            </a:r>
          </a:p>
          <a:p>
            <a:pPr algn="ctr" fontAlgn="base"/>
            <a:r>
              <a:rPr lang="en-US" sz="4000">
                <a:solidFill>
                  <a:srgbClr val="952B53"/>
                </a:solidFill>
                <a:latin typeface="Garamond"/>
              </a:rPr>
              <a:t>Collaboration​</a:t>
            </a:r>
          </a:p>
          <a:p>
            <a:pPr algn="ctr" fontAlgn="base"/>
            <a:r>
              <a:rPr lang="en-US" sz="4000">
                <a:solidFill>
                  <a:srgbClr val="952B53"/>
                </a:solidFill>
                <a:latin typeface="Garamond"/>
              </a:rPr>
              <a:t>Conceptual Thinking </a:t>
            </a:r>
            <a:r>
              <a:rPr lang="en-US">
                <a:solidFill>
                  <a:srgbClr val="952B53"/>
                </a:solidFill>
                <a:latin typeface="Garamond"/>
              </a:rPr>
              <a:t>​</a:t>
            </a:r>
          </a:p>
          <a:p>
            <a:pPr algn="ctr" fontAlgn="base"/>
            <a:r>
              <a:rPr lang="en-US" sz="2000">
                <a:latin typeface="Garamond"/>
              </a:rPr>
              <a:t>​</a:t>
            </a:r>
          </a:p>
          <a:p>
            <a:pPr algn="ctr"/>
            <a:r>
              <a:rPr lang="en-US" sz="2000">
                <a:latin typeface="Garamond"/>
              </a:rPr>
              <a:t>in order to… </a:t>
            </a:r>
            <a:endParaRPr lang="en-US"/>
          </a:p>
          <a:p>
            <a:pPr algn="ctr"/>
            <a:endParaRPr lang="en-US" sz="200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45345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6621" y="1257421"/>
            <a:ext cx="1826528" cy="720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Garamond"/>
                <a:cs typeface="Futura Medium"/>
              </a:rPr>
              <a:t>Goals </a:t>
            </a:r>
            <a:endParaRPr lang="en-US" sz="32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621" y="2324428"/>
            <a:ext cx="11313970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prstClr val="black"/>
                </a:solidFill>
                <a:latin typeface="Garamond"/>
              </a:rPr>
              <a:t>Grow </a:t>
            </a:r>
            <a:r>
              <a:rPr lang="en-US" sz="3200" b="1">
                <a:solidFill>
                  <a:prstClr val="black"/>
                </a:solidFill>
                <a:latin typeface="Garamond"/>
              </a:rPr>
              <a:t>independent thinkers and learners</a:t>
            </a:r>
            <a:r>
              <a:rPr lang="en-US" sz="3200">
                <a:solidFill>
                  <a:prstClr val="black"/>
                </a:solidFill>
                <a:latin typeface="Garamond"/>
              </a:rPr>
              <a:t>, informed and supportive </a:t>
            </a:r>
            <a:r>
              <a:rPr lang="en-US" sz="3200" b="1">
                <a:solidFill>
                  <a:prstClr val="black"/>
                </a:solidFill>
                <a:latin typeface="Garamond"/>
              </a:rPr>
              <a:t>collaborators</a:t>
            </a:r>
            <a:r>
              <a:rPr lang="en-US" sz="3200">
                <a:solidFill>
                  <a:prstClr val="black"/>
                </a:solidFill>
                <a:latin typeface="Garamond"/>
              </a:rPr>
              <a:t>, and exceptional </a:t>
            </a:r>
            <a:r>
              <a:rPr lang="en-US" sz="3200" b="1">
                <a:solidFill>
                  <a:prstClr val="black"/>
                </a:solidFill>
                <a:latin typeface="Garamond"/>
              </a:rPr>
              <a:t>leaders</a:t>
            </a:r>
            <a:r>
              <a:rPr lang="en-US" sz="3200">
                <a:solidFill>
                  <a:prstClr val="black"/>
                </a:solidFill>
                <a:latin typeface="Garamond"/>
              </a:rPr>
              <a:t>.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prstClr val="black"/>
                </a:solidFill>
                <a:latin typeface="Garamond"/>
              </a:rPr>
              <a:t>Prepare students for advanced coursework, dual enrollment classes, post-secondary education, and future careers.</a:t>
            </a:r>
          </a:p>
        </p:txBody>
      </p:sp>
      <p:pic>
        <p:nvPicPr>
          <p:cNvPr id="22" name="Picture 21" descr="A person and person in graduation gowns&#10;&#10;Description automatically generated">
            <a:extLst>
              <a:ext uri="{FF2B5EF4-FFF2-40B4-BE49-F238E27FC236}">
                <a16:creationId xmlns:a16="http://schemas.microsoft.com/office/drawing/2014/main" id="{4F455A00-0FFA-2A12-519D-EBA54A1F0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86243" y="3856205"/>
            <a:ext cx="5246709" cy="30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41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0A345-F5FE-44CD-BF90-A4B24A1F3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7" b="-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/>
              <a:t>Elementary School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170965"/>
            <a:ext cx="4487207" cy="43385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>
              <a:defRPr/>
            </a:pPr>
            <a:r>
              <a:rPr lang="en-US" sz="2000" dirty="0"/>
              <a:t>On-site gifted services with at least one full-time gifted resource teacher at every school</a:t>
            </a:r>
            <a:endParaRPr lang="en-US" sz="2000">
              <a:cs typeface="Calibri"/>
            </a:endParaRPr>
          </a:p>
          <a:p>
            <a:pPr marL="342900">
              <a:defRPr/>
            </a:pPr>
            <a:r>
              <a:rPr lang="en-US" sz="2000" dirty="0"/>
              <a:t>Direct resource services:</a:t>
            </a:r>
            <a:endParaRPr lang="en-US" sz="2000">
              <a:cs typeface="Calibri"/>
            </a:endParaRPr>
          </a:p>
          <a:p>
            <a:pPr marL="914400" lvl="1">
              <a:defRPr/>
            </a:pPr>
            <a:r>
              <a:rPr lang="en-US" sz="2000" b="1" dirty="0"/>
              <a:t>Kindergarten</a:t>
            </a:r>
            <a:r>
              <a:rPr lang="en-US" sz="2000" dirty="0"/>
              <a:t> – 25 min/week</a:t>
            </a:r>
            <a:endParaRPr lang="en-US" sz="2000">
              <a:cs typeface="Calibri"/>
            </a:endParaRPr>
          </a:p>
          <a:p>
            <a:pPr marL="914400" lvl="1">
              <a:defRPr/>
            </a:pPr>
            <a:r>
              <a:rPr lang="en-US" sz="2000" b="1" dirty="0"/>
              <a:t>Grades 1 and 2 </a:t>
            </a:r>
            <a:r>
              <a:rPr lang="en-US" sz="2000" dirty="0"/>
              <a:t>–  45 min/week</a:t>
            </a:r>
            <a:endParaRPr lang="en-US" sz="2000">
              <a:cs typeface="Calibri"/>
            </a:endParaRPr>
          </a:p>
          <a:p>
            <a:pPr marL="914400" lvl="1">
              <a:defRPr/>
            </a:pPr>
            <a:r>
              <a:rPr lang="en-US" sz="2000" b="1" dirty="0"/>
              <a:t>Grade 3 </a:t>
            </a:r>
            <a:r>
              <a:rPr lang="en-US" sz="2000" dirty="0"/>
              <a:t>– 90 min/week</a:t>
            </a:r>
            <a:endParaRPr lang="en-US" sz="2000">
              <a:cs typeface="Calibri"/>
            </a:endParaRPr>
          </a:p>
          <a:p>
            <a:pPr marL="914400" lvl="1">
              <a:defRPr/>
            </a:pPr>
            <a:r>
              <a:rPr lang="en-US" sz="2000" b="1" dirty="0"/>
              <a:t>Grades 4 and 5 </a:t>
            </a:r>
            <a:r>
              <a:rPr lang="en-US" sz="2000" dirty="0"/>
              <a:t>– 225 min/week</a:t>
            </a:r>
            <a:endParaRPr lang="en-US" sz="2000">
              <a:cs typeface="Calibri"/>
            </a:endParaRPr>
          </a:p>
          <a:p>
            <a:pPr marL="342900">
              <a:defRPr/>
            </a:pPr>
            <a:r>
              <a:rPr lang="en-US" sz="2000" dirty="0"/>
              <a:t>Cluster-grouped in classrooms with gifted accredited teachers</a:t>
            </a:r>
            <a:endParaRPr lang="en-US" sz="2000">
              <a:cs typeface="Calibri"/>
            </a:endParaRPr>
          </a:p>
          <a:p>
            <a:pPr marL="342900">
              <a:defRPr/>
            </a:pPr>
            <a:r>
              <a:rPr lang="en-US" sz="2000" dirty="0"/>
              <a:t>Yearly Differentiated Services Plans (DSP)</a:t>
            </a:r>
            <a:endParaRPr lang="en-US" sz="2000">
              <a:cs typeface="Calibri"/>
            </a:endParaRPr>
          </a:p>
          <a:p>
            <a:pPr marL="342900">
              <a:defRPr/>
            </a:pPr>
            <a:r>
              <a:rPr lang="en-US" sz="2000" dirty="0"/>
              <a:t>Semester progress reports</a:t>
            </a:r>
            <a:endParaRPr lang="en-US" sz="20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621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960841" y="151142"/>
            <a:ext cx="4267200" cy="135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 Middle School</a:t>
            </a:r>
            <a:endParaRPr lang="en-US" sz="4000" b="1" kern="1200">
              <a:solidFill>
                <a:schemeClr val="tx1">
                  <a:lumMod val="85000"/>
                  <a:lumOff val="15000"/>
                </a:schemeClr>
              </a:solidFill>
              <a:latin typeface="Garamond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BAF3CA-B1FE-481A-92F5-84031B7B6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4" r="26311" b="2"/>
          <a:stretch/>
        </p:blipFill>
        <p:spPr>
          <a:xfrm>
            <a:off x="3" y="-164761"/>
            <a:ext cx="3898785" cy="7234862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36616" y="1562600"/>
            <a:ext cx="4873191" cy="41010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>
              <a:defRPr/>
            </a:pPr>
            <a:r>
              <a:rPr lang="en-US" sz="2200">
                <a:solidFill>
                  <a:srgbClr val="000000"/>
                </a:solidFill>
                <a:latin typeface="Garamond"/>
              </a:rPr>
              <a:t>On-site gifted services with at least one full-time gifted resource teacher at every school</a:t>
            </a:r>
          </a:p>
          <a:p>
            <a:pPr marL="342900"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Direct resource services: </a:t>
            </a:r>
          </a:p>
          <a:p>
            <a:pPr marL="914400" lvl="1" indent="-342900">
              <a:buFont typeface="Courier New" panose="02070309020205020404" pitchFamily="49" charset="0"/>
              <a:buChar char="o"/>
              <a:defRPr/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6</a:t>
            </a:r>
            <a:r>
              <a:rPr lang="en-US" sz="2200" b="1" baseline="300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th</a:t>
            </a: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/7</a:t>
            </a:r>
            <a:r>
              <a:rPr lang="en-US" sz="2200" b="1" baseline="300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th</a:t>
            </a: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 grade </a:t>
            </a: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– Two quarters per year on the arts rotation </a:t>
            </a:r>
          </a:p>
          <a:p>
            <a:pPr marL="914400" lvl="1" indent="-342900">
              <a:buFont typeface="Courier New" panose="02070309020205020404" pitchFamily="49" charset="0"/>
              <a:buChar char="o"/>
              <a:defRPr/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8</a:t>
            </a:r>
            <a:r>
              <a:rPr lang="en-US" sz="2200" b="1" baseline="300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th</a:t>
            </a: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 grade </a:t>
            </a: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– Pull-out resource services (25 </a:t>
            </a:r>
            <a:r>
              <a:rPr lang="en-US" sz="2200" err="1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hrs</a:t>
            </a: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/year) or one quarter on the arts rotation</a:t>
            </a:r>
          </a:p>
          <a:p>
            <a:pPr marL="342900"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Extended Math and Extended Language Arts, HS credit classes</a:t>
            </a:r>
          </a:p>
          <a:p>
            <a:pPr marL="342900"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Yearly Differentiated Services Plans (DSP)</a:t>
            </a:r>
          </a:p>
          <a:p>
            <a:pPr marL="342900">
              <a:defRPr/>
            </a:pPr>
            <a:r>
              <a:rPr 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</a:rPr>
              <a:t>Quarterly progress reports</a:t>
            </a:r>
            <a:endParaRPr lang="en-US" sz="22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fontAlgn="base"/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/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D7F9C-3EC2-4089-B34B-FA322109B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4" r="18332"/>
          <a:stretch/>
        </p:blipFill>
        <p:spPr>
          <a:xfrm>
            <a:off x="8410576" y="-107092"/>
            <a:ext cx="3781420" cy="7124917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4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FC5C31-7BB5-D332-4B02-156C73CB2C29}"/>
              </a:ext>
            </a:extLst>
          </p:cNvPr>
          <p:cNvGraphicFramePr>
            <a:graphicFrameLocks noGrp="1"/>
          </p:cNvGraphicFramePr>
          <p:nvPr/>
        </p:nvGraphicFramePr>
        <p:xfrm>
          <a:off x="3145227" y="443163"/>
          <a:ext cx="8097289" cy="5576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7289">
                  <a:extLst>
                    <a:ext uri="{9D8B030D-6E8A-4147-A177-3AD203B41FA5}">
                      <a16:colId xmlns:a16="http://schemas.microsoft.com/office/drawing/2014/main" val="3430754355"/>
                    </a:ext>
                  </a:extLst>
                </a:gridCol>
              </a:tblGrid>
              <a:tr h="73033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3200" b="1" u="sng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Agenda</a:t>
                      </a:r>
                    </a:p>
                    <a:p>
                      <a:pPr lvl="0" algn="ctr">
                        <a:buNone/>
                      </a:pP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Introductions &amp; Welcome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Special Education Overview:</a:t>
                      </a:r>
                    </a:p>
                    <a:p>
                      <a:pPr marL="914400" lvl="1" indent="-457200" algn="l">
                        <a:buFont typeface="Courier New"/>
                        <a:buChar char="o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The Eligibility Process</a:t>
                      </a:r>
                      <a:endParaRPr lang="en-US"/>
                    </a:p>
                    <a:p>
                      <a:pPr marL="914400" lvl="1" indent="-457200" algn="l">
                        <a:buFont typeface="Courier New"/>
                        <a:buChar char="o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Levels, Types of Services, and Settings for Students with Disabilities (SWD)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Services for Students with Disabilities</a:t>
                      </a:r>
                    </a:p>
                    <a:p>
                      <a:pPr lvl="0" algn="ctr">
                        <a:buNone/>
                      </a:pP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en-US" sz="2400" b="1" u="sng">
                        <a:solidFill>
                          <a:schemeClr val="tx1"/>
                        </a:solidFill>
                        <a:effectLst/>
                        <a:latin typeface="Garamon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61707"/>
                  </a:ext>
                </a:extLst>
              </a:tr>
              <a:tr h="73033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400" b="1" u="sng">
                        <a:solidFill>
                          <a:schemeClr val="tx1"/>
                        </a:solidFill>
                        <a:effectLst/>
                        <a:latin typeface="Garamon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811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866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21BD6-C9AA-4FCA-820C-743A20BDC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7" r="2" b="1"/>
          <a:stretch/>
        </p:blipFill>
        <p:spPr>
          <a:xfrm>
            <a:off x="1" y="1524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7531610" y="18761"/>
            <a:ext cx="3822189" cy="1484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/>
              <a:t> High School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1505947"/>
            <a:ext cx="4514916" cy="467101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On-site gifted services at every high school</a:t>
            </a:r>
            <a:endParaRPr lang="en-US" altLang="en-US" sz="2000" dirty="0">
              <a:cs typeface="Calibri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Direct resource service options: </a:t>
            </a:r>
            <a:endParaRPr lang="en-US" altLang="en-US" sz="2000" dirty="0">
              <a:cs typeface="Calibri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altLang="en-US" sz="2000" dirty="0">
              <a:cs typeface="Calibri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18 </a:t>
            </a:r>
            <a:r>
              <a:rPr lang="en-US" altLang="en-US" sz="2000" err="1"/>
              <a:t>hrs</a:t>
            </a:r>
            <a:r>
              <a:rPr lang="en-US" altLang="en-US" sz="2000" dirty="0"/>
              <a:t>/year of Socratic Seminars</a:t>
            </a:r>
            <a:endParaRPr lang="en-US" altLang="en-US" sz="2000" dirty="0">
              <a:cs typeface="Calibri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Gifted Education Multidisciplinary Seminars (GEMS) course</a:t>
            </a:r>
            <a:endParaRPr lang="en-US" altLang="en-US" sz="2000" dirty="0">
              <a:cs typeface="Calibri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AP Seminar/AP Research</a:t>
            </a:r>
            <a:endParaRPr lang="en-US" altLang="en-US" sz="2000" dirty="0">
              <a:cs typeface="Calibri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IB Theory of Knowledge (Gar-Field/Unity Reed)</a:t>
            </a:r>
            <a:endParaRPr lang="en-US" altLang="en-US" sz="2000" dirty="0">
              <a:cs typeface="Calibri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AICE Thinking Skills &amp; Global Perspectives (</a:t>
            </a:r>
            <a:r>
              <a:rPr lang="en-US" altLang="en-US" sz="2000" err="1"/>
              <a:t>Brentsville</a:t>
            </a:r>
            <a:r>
              <a:rPr lang="en-US" altLang="en-US" sz="2000" dirty="0"/>
              <a:t>/Potomac)</a:t>
            </a:r>
            <a:endParaRPr lang="en-US" altLang="en-US" sz="2000" dirty="0">
              <a:cs typeface="Calibri"/>
            </a:endParaRPr>
          </a:p>
          <a:p>
            <a:pPr marL="457200" lvl="1">
              <a:spcBef>
                <a:spcPct val="0"/>
              </a:spcBef>
              <a:spcAft>
                <a:spcPts val="600"/>
              </a:spcAft>
            </a:pPr>
            <a:endParaRPr lang="en-US" altLang="en-US" sz="2000" dirty="0">
              <a:cs typeface="Calibri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School Year Governor’s Schools: GS@IP, Thomas Jefferson</a:t>
            </a:r>
            <a:endParaRPr lang="en-US" altLang="en-US" sz="2000" dirty="0">
              <a:cs typeface="Calibri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Summer Residential Governor’s Schools</a:t>
            </a:r>
            <a:endParaRPr lang="en-US" altLang="en-US" sz="2000" dirty="0">
              <a:cs typeface="Calibri"/>
            </a:endParaRPr>
          </a:p>
          <a:p>
            <a:pPr marL="0">
              <a:spcBef>
                <a:spcPct val="0"/>
              </a:spcBef>
              <a:spcAft>
                <a:spcPts val="600"/>
              </a:spcAft>
            </a:pPr>
            <a:endParaRPr lang="en-US" altLang="en-US" sz="1300"/>
          </a:p>
          <a:p>
            <a:pPr marL="0">
              <a:spcBef>
                <a:spcPct val="0"/>
              </a:spcBef>
              <a:spcAft>
                <a:spcPts val="600"/>
              </a:spcAft>
            </a:pPr>
            <a:endParaRPr lang="en-US" altLang="en-US" sz="13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08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277848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Differentiation in the Classroom 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757" y="2098432"/>
            <a:ext cx="10578209" cy="410304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2400" b="0" i="0">
                <a:effectLst/>
                <a:latin typeface="Garamond" panose="02020404030301010803" pitchFamily="18" charset="0"/>
              </a:rPr>
              <a:t>Differentiated Services Plans (DSP) outline collaboration between classroom teacher(s) and gifted resource teacher to extend and enrich curriculum</a:t>
            </a:r>
            <a:endParaRPr lang="en-US" sz="2400">
              <a:latin typeface="Garamond" panose="02020404030301010803" pitchFamily="18" charset="0"/>
            </a:endParaRPr>
          </a:p>
          <a:p>
            <a:pPr fontAlgn="base"/>
            <a:r>
              <a:rPr lang="en-US" sz="2400" b="0" i="0">
                <a:effectLst/>
                <a:latin typeface="Garamond" panose="02020404030301010803" pitchFamily="18" charset="0"/>
              </a:rPr>
              <a:t>Gifted accreditation requirement for classroom teachers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>
                <a:latin typeface="Garamond" panose="02020404030301010803" pitchFamily="18" charset="0"/>
              </a:rPr>
              <a:t>18 hours of professional development 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b="0" i="0">
                <a:effectLst/>
                <a:latin typeface="Garamond" panose="02020404030301010803" pitchFamily="18" charset="0"/>
              </a:rPr>
              <a:t>Required topics include characteristics and needs of gifted learners, differentiation strategies, and identification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>
                <a:latin typeface="Garamond" panose="02020404030301010803" pitchFamily="18" charset="0"/>
              </a:rPr>
              <a:t>Virtual and face-to-face options, book studies, podcasts </a:t>
            </a:r>
          </a:p>
          <a:p>
            <a:r>
              <a:rPr lang="en-US" sz="2400">
                <a:latin typeface="Garamond"/>
              </a:rPr>
              <a:t>Professional learning for Instructional Coaches</a:t>
            </a:r>
          </a:p>
          <a:p>
            <a:r>
              <a:rPr lang="en-US" sz="2400">
                <a:latin typeface="Garamond" panose="02020404030301010803" pitchFamily="18" charset="0"/>
              </a:rPr>
              <a:t>Collaboration with content areas to embed extensions into curriculum guides</a:t>
            </a:r>
          </a:p>
          <a:p>
            <a:r>
              <a:rPr lang="en-US" sz="2400">
                <a:latin typeface="Garamond" panose="02020404030301010803" pitchFamily="18" charset="0"/>
              </a:rPr>
              <a:t>Push-in enrichment lessons led by gifted resource teachers to model differentiation strategies </a:t>
            </a:r>
          </a:p>
          <a:p>
            <a:pPr marL="0" indent="0">
              <a:buNone/>
            </a:pPr>
            <a:endParaRPr lang="en-US" sz="2400">
              <a:latin typeface="Garamond" panose="02020404030301010803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AEBD9F-7D49-4C36-834A-9BD11524230C}"/>
              </a:ext>
            </a:extLst>
          </p:cNvPr>
          <p:cNvSpPr txBox="1">
            <a:spLocks/>
          </p:cNvSpPr>
          <p:nvPr/>
        </p:nvSpPr>
        <p:spPr>
          <a:xfrm>
            <a:off x="635757" y="2364209"/>
            <a:ext cx="5460243" cy="3342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3200">
              <a:latin typeface="Adobe Garamond Pro" panose="02020502060506020403"/>
            </a:endParaRPr>
          </a:p>
          <a:p>
            <a:endParaRPr lang="en-US" sz="3200">
              <a:latin typeface="Adobe Garamond Pro" panose="0202050206050602040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57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noculars reflecting a sunset and laying on table by the sea">
            <a:extLst>
              <a:ext uri="{FF2B5EF4-FFF2-40B4-BE49-F238E27FC236}">
                <a16:creationId xmlns:a16="http://schemas.microsoft.com/office/drawing/2014/main" id="{547B9B7E-F9ED-4A2E-AF21-D797F468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2" t="4935" r="1244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15435-7D4F-43C9-B207-1CFF0051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65" y="1122363"/>
            <a:ext cx="4333476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latin typeface="Garamond"/>
              </a:rPr>
              <a:t>Multicriteria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3211825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25562" y="1245242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Multicriteria Identification Process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62" y="2287781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A wide variety of data is included in the identification process.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No single piece of data may either include or exclude a student from the program.</a:t>
            </a:r>
          </a:p>
          <a:p>
            <a:pPr marL="571500" indent="-571500"/>
            <a:r>
              <a:rPr lang="en-US" sz="3200">
                <a:latin typeface="Garamond"/>
                <a:cs typeface="Futura Medium"/>
              </a:rPr>
              <a:t> Process can take up to 90 instructional days.</a:t>
            </a:r>
          </a:p>
          <a:p>
            <a:pPr marL="0" indent="0" algn="ctr" fontAlgn="base">
              <a:buNone/>
            </a:pPr>
            <a:endParaRPr lang="x-none" sz="2000">
              <a:latin typeface="Garamond"/>
            </a:endParaRP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21541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 descr="Table of Gifted Identification Process...will be outlined in narration&#10;">
            <a:extLst>
              <a:ext uri="{FF2B5EF4-FFF2-40B4-BE49-F238E27FC236}">
                <a16:creationId xmlns:a16="http://schemas.microsoft.com/office/drawing/2014/main" id="{8EEB4DCE-F8B0-4D00-834A-F7125FE3198E}"/>
              </a:ext>
            </a:extLst>
          </p:cNvPr>
          <p:cNvGraphicFramePr/>
          <p:nvPr/>
        </p:nvGraphicFramePr>
        <p:xfrm>
          <a:off x="344773" y="929390"/>
          <a:ext cx="11452487" cy="581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9432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296911" y="1169396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Parent Referral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2177664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>
              <a:cs typeface="Calibri" panose="020F0502020204030204"/>
            </a:endParaRPr>
          </a:p>
          <a:p>
            <a:pPr marL="0" indent="0" algn="ctr" fontAlgn="base">
              <a:buNone/>
            </a:pPr>
            <a:endParaRPr lang="x-none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AF9E973-C0B3-46A9-82CF-4EEC8C724BA5}"/>
              </a:ext>
            </a:extLst>
          </p:cNvPr>
          <p:cNvSpPr txBox="1">
            <a:spLocks/>
          </p:cNvSpPr>
          <p:nvPr/>
        </p:nvSpPr>
        <p:spPr>
          <a:xfrm>
            <a:off x="443040" y="1995498"/>
            <a:ext cx="5884663" cy="4389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aramond"/>
              </a:rPr>
              <a:t>Referral form initiates the identification process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>
                <a:latin typeface="Garamond"/>
              </a:rPr>
              <a:t>May be submitted at any time during the school year</a:t>
            </a:r>
          </a:p>
          <a:p>
            <a:r>
              <a:rPr lang="en-US">
                <a:latin typeface="Garamond"/>
              </a:rPr>
              <a:t>Available on the PWCS website - Gifted Education and Talent Development</a:t>
            </a:r>
          </a:p>
          <a:p>
            <a:r>
              <a:rPr lang="en-US">
                <a:latin typeface="Garamond"/>
              </a:rPr>
              <a:t> Submit form to your child’s teacher or email it to </a:t>
            </a:r>
            <a:r>
              <a:rPr lang="en-US">
                <a:solidFill>
                  <a:srgbClr val="0070C0"/>
                </a:solidFill>
                <a:latin typeface="Garamond"/>
              </a:rPr>
              <a:t>GiftedEducation@pwcs.edu</a:t>
            </a:r>
            <a:endParaRPr lang="en-US">
              <a:solidFill>
                <a:srgbClr val="0070C0"/>
              </a:solidFill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CCA2D-41B0-7705-4977-2BA81D42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26" y="1490672"/>
            <a:ext cx="4060400" cy="496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67B27-AE26-8F5B-CBDF-E3DCCF16D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8092" y="5280073"/>
            <a:ext cx="97544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0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340831" y="1074729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Professional Referral and Universal Screening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955" y="1834060"/>
            <a:ext cx="10578209" cy="4004285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3200">
                <a:latin typeface="Garamond"/>
              </a:rPr>
              <a:t>Student's academic achievement or potential stands out among his/her peers.</a:t>
            </a:r>
          </a:p>
          <a:p>
            <a:pPr fontAlgn="base"/>
            <a:r>
              <a:rPr lang="en-US" sz="3200">
                <a:latin typeface="Garamond"/>
              </a:rPr>
              <a:t>We want to take a closer look at strengths and learning needs to determine if gifted education services are appropriate</a:t>
            </a:r>
          </a:p>
          <a:p>
            <a:pPr fontAlgn="base"/>
            <a:r>
              <a:rPr lang="en-US" sz="3200">
                <a:latin typeface="Garamond"/>
              </a:rPr>
              <a:t>Professional referrals can come from teachers, specialists, counselors, and administrators</a:t>
            </a:r>
          </a:p>
          <a:p>
            <a:r>
              <a:rPr lang="en-US" sz="3200">
                <a:latin typeface="Garamond"/>
              </a:rPr>
              <a:t>Universal screening: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>
                <a:latin typeface="Garamond"/>
              </a:rPr>
              <a:t>Naglieri Nonverbal Ability Test (NNAT)- Grades 2, 6, 9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>
                <a:latin typeface="Garamond"/>
              </a:rPr>
              <a:t>Cognitive Abilities Test (</a:t>
            </a:r>
            <a:r>
              <a:rPr lang="en-US" sz="2800" err="1">
                <a:latin typeface="Garamond"/>
              </a:rPr>
              <a:t>CogAT</a:t>
            </a:r>
            <a:r>
              <a:rPr lang="en-US" sz="2800">
                <a:latin typeface="Garamond"/>
              </a:rPr>
              <a:t>) – Grade 3</a:t>
            </a:r>
          </a:p>
          <a:p>
            <a:pPr marL="0" indent="0">
              <a:buNone/>
            </a:pP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B27C5DF-F3F3-1A1E-C39F-8192A27A0C31}"/>
              </a:ext>
            </a:extLst>
          </p:cNvPr>
          <p:cNvSpPr/>
          <p:nvPr/>
        </p:nvSpPr>
        <p:spPr>
          <a:xfrm rot="5400000">
            <a:off x="8292522" y="5467425"/>
            <a:ext cx="916781" cy="16132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8D850-522C-1CDE-6F42-0C7FAF88715D}"/>
              </a:ext>
            </a:extLst>
          </p:cNvPr>
          <p:cNvSpPr txBox="1"/>
          <p:nvPr/>
        </p:nvSpPr>
        <p:spPr>
          <a:xfrm>
            <a:off x="7942226" y="5797478"/>
            <a:ext cx="158948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Garamond"/>
                <a:cs typeface="Calibri"/>
              </a:rPr>
              <a:t>2023-24</a:t>
            </a:r>
            <a:endParaRPr lang="en-US" sz="1400"/>
          </a:p>
          <a:p>
            <a:pPr algn="ctr"/>
            <a:r>
              <a:rPr lang="en-US" sz="1400" b="1" err="1">
                <a:solidFill>
                  <a:srgbClr val="FFFFFF"/>
                </a:solidFill>
                <a:latin typeface="Garamond"/>
                <a:cs typeface="Calibri"/>
              </a:rPr>
              <a:t>Divisionwide</a:t>
            </a:r>
            <a:r>
              <a:rPr lang="en-US" sz="1400" b="1">
                <a:solidFill>
                  <a:srgbClr val="FFFFFF"/>
                </a:solidFill>
                <a:latin typeface="Garamond"/>
                <a:cs typeface="Calibri"/>
              </a:rPr>
              <a:t> Testing</a:t>
            </a:r>
            <a:endParaRPr lang="en-US" sz="1400"/>
          </a:p>
          <a:p>
            <a:pPr algn="ctr"/>
            <a:r>
              <a:rPr lang="en-US" sz="1400" b="1">
                <a:solidFill>
                  <a:srgbClr val="FFFFFF"/>
                </a:solidFill>
                <a:latin typeface="Garamond"/>
              </a:rPr>
              <a:t>Oct. 23 – Nov. 30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FB10D1-C3E4-0581-EA6A-B465187F90CD}"/>
              </a:ext>
            </a:extLst>
          </p:cNvPr>
          <p:cNvGrpSpPr/>
          <p:nvPr/>
        </p:nvGrpSpPr>
        <p:grpSpPr>
          <a:xfrm>
            <a:off x="11034275" y="5292653"/>
            <a:ext cx="973056" cy="1390080"/>
            <a:chOff x="-36178" y="46735"/>
            <a:chExt cx="973056" cy="139008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180FBA68-FCCC-7DC3-DEC2-79B431CC3816}"/>
                </a:ext>
              </a:extLst>
            </p:cNvPr>
            <p:cNvSpPr/>
            <p:nvPr/>
          </p:nvSpPr>
          <p:spPr>
            <a:xfrm rot="5400000">
              <a:off x="-244690" y="255247"/>
              <a:ext cx="1390080" cy="973056"/>
            </a:xfrm>
            <a:prstGeom prst="chevron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8F4F3CCE-57EB-6CE9-0990-5B6805EB2EAB}"/>
                </a:ext>
              </a:extLst>
            </p:cNvPr>
            <p:cNvSpPr txBox="1"/>
            <p:nvPr/>
          </p:nvSpPr>
          <p:spPr>
            <a:xfrm>
              <a:off x="-36178" y="533263"/>
              <a:ext cx="973056" cy="417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Referral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055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25562" y="1080350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Permission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1957997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>
              <a:cs typeface="Calibri" panose="020F0502020204030204"/>
            </a:endParaRPr>
          </a:p>
          <a:p>
            <a:pPr marL="0" indent="0" algn="ctr" fontAlgn="base">
              <a:buNone/>
            </a:pPr>
            <a:endParaRPr lang="x-none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53ACC-6BA4-4DC6-BAB8-4C37AFE4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470" y="1594968"/>
            <a:ext cx="3830828" cy="4797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7A397A-A1E5-4057-9F13-738987845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203" y="1722902"/>
            <a:ext cx="3606800" cy="454167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FA4EBDC-1B58-4DCD-AC08-61A3E2BB8E71}"/>
              </a:ext>
            </a:extLst>
          </p:cNvPr>
          <p:cNvSpPr txBox="1">
            <a:spLocks/>
          </p:cNvSpPr>
          <p:nvPr/>
        </p:nvSpPr>
        <p:spPr>
          <a:xfrm>
            <a:off x="2258420" y="6255324"/>
            <a:ext cx="4200927" cy="569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>
                <a:latin typeface="Garamond"/>
                <a:cs typeface="Times New Roman"/>
              </a:rPr>
              <a:t>Permission for Evaluation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0E56874-8980-4970-878A-6E7FF5002A3F}"/>
              </a:ext>
            </a:extLst>
          </p:cNvPr>
          <p:cNvSpPr txBox="1">
            <a:spLocks/>
          </p:cNvSpPr>
          <p:nvPr/>
        </p:nvSpPr>
        <p:spPr>
          <a:xfrm>
            <a:off x="6964257" y="6255325"/>
            <a:ext cx="3500180" cy="569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>
                <a:latin typeface="Garamond"/>
                <a:cs typeface="Times New Roman"/>
              </a:rPr>
              <a:t>Parent Report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10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576F07-73DC-4D41-85FA-A6BC4D32EDAD}"/>
              </a:ext>
            </a:extLst>
          </p:cNvPr>
          <p:cNvSpPr/>
          <p:nvPr/>
        </p:nvSpPr>
        <p:spPr>
          <a:xfrm>
            <a:off x="2605177" y="3220528"/>
            <a:ext cx="3370053" cy="204250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C93D7C-4A06-6790-F3D4-7ADC54B16F48}"/>
              </a:ext>
            </a:extLst>
          </p:cNvPr>
          <p:cNvGrpSpPr/>
          <p:nvPr/>
        </p:nvGrpSpPr>
        <p:grpSpPr>
          <a:xfrm>
            <a:off x="10925859" y="5332397"/>
            <a:ext cx="1117770" cy="1390080"/>
            <a:chOff x="-22779" y="1320347"/>
            <a:chExt cx="1117770" cy="1390080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63E6AA4F-1491-B038-7843-64C59B6FBAF3}"/>
                </a:ext>
              </a:extLst>
            </p:cNvPr>
            <p:cNvSpPr/>
            <p:nvPr/>
          </p:nvSpPr>
          <p:spPr>
            <a:xfrm rot="5400000">
              <a:off x="-158934" y="1456502"/>
              <a:ext cx="1390080" cy="1117769"/>
            </a:xfrm>
            <a:prstGeom prst="chevron">
              <a:avLst/>
            </a:prstGeom>
          </p:spPr>
          <p:style>
            <a:lnRef idx="2">
              <a:schemeClr val="accent4">
                <a:hueOff val="3465231"/>
                <a:satOff val="-15989"/>
                <a:lumOff val="588"/>
                <a:alphaOff val="0"/>
              </a:schemeClr>
            </a:lnRef>
            <a:fillRef idx="1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0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AC7F9A5D-FB4E-17CD-0248-CB89F8DD13EA}"/>
                </a:ext>
              </a:extLst>
            </p:cNvPr>
            <p:cNvSpPr txBox="1"/>
            <p:nvPr/>
          </p:nvSpPr>
          <p:spPr>
            <a:xfrm>
              <a:off x="-22778" y="1879232"/>
              <a:ext cx="1117769" cy="272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>
                  <a:latin typeface="Garamond"/>
                </a:rPr>
                <a:t> 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Permission</a:t>
              </a:r>
              <a:r>
                <a:rPr lang="en-US" sz="1200" b="1" kern="1200">
                  <a:latin typeface="Garamond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067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25562" y="990184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A Closer Look at the Parent Report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1957997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>
              <a:cs typeface="Calibri" panose="020F0502020204030204"/>
            </a:endParaRPr>
          </a:p>
          <a:p>
            <a:pPr marL="0" indent="0" algn="ctr" fontAlgn="base">
              <a:buNone/>
            </a:pPr>
            <a:endParaRPr lang="x-none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AEBD9F-7D49-4C36-834A-9BD11524230C}"/>
              </a:ext>
            </a:extLst>
          </p:cNvPr>
          <p:cNvSpPr txBox="1">
            <a:spLocks/>
          </p:cNvSpPr>
          <p:nvPr/>
        </p:nvSpPr>
        <p:spPr>
          <a:xfrm>
            <a:off x="8734756" y="2337212"/>
            <a:ext cx="3454857" cy="35575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10000"/>
              </a:lnSpc>
            </a:pPr>
            <a:r>
              <a:rPr lang="en-US" sz="2000">
                <a:latin typeface="Garamond"/>
              </a:rPr>
              <a:t>Matches “Look Fors at</a:t>
            </a:r>
            <a:r>
              <a:rPr lang="en-US" sz="2000">
                <a:latin typeface="Adobe Garamond Pro" panose="02020502060506020403"/>
              </a:rPr>
              <a:t> </a:t>
            </a:r>
            <a:r>
              <a:rPr lang="en-US" sz="2000">
                <a:latin typeface="Garamond"/>
              </a:rPr>
              <a:t>Home” </a:t>
            </a:r>
          </a:p>
          <a:p>
            <a:pPr fontAlgn="base">
              <a:lnSpc>
                <a:spcPct val="110000"/>
              </a:lnSpc>
            </a:pPr>
            <a:r>
              <a:rPr lang="en-US" sz="2000">
                <a:latin typeface="Garamond"/>
              </a:rPr>
              <a:t>Gives parent an opportunity to highlight child’s strengths </a:t>
            </a:r>
            <a:endParaRPr lang="en-US" sz="2000">
              <a:latin typeface="Garamond"/>
              <a:cs typeface="Calibri"/>
            </a:endParaRPr>
          </a:p>
          <a:p>
            <a:pPr fontAlgn="base">
              <a:lnSpc>
                <a:spcPct val="110000"/>
              </a:lnSpc>
            </a:pPr>
            <a:r>
              <a:rPr lang="en-US" sz="2000">
                <a:latin typeface="Garamond"/>
              </a:rPr>
              <a:t>Electronic version available online</a:t>
            </a:r>
            <a:endParaRPr lang="en-US" sz="2000">
              <a:latin typeface="Garamond"/>
              <a:cs typeface="Calibri"/>
            </a:endParaRPr>
          </a:p>
          <a:p>
            <a:pPr fontAlgn="base">
              <a:lnSpc>
                <a:spcPct val="110000"/>
              </a:lnSpc>
            </a:pPr>
            <a:r>
              <a:rPr lang="en-US" sz="2000">
                <a:latin typeface="Garamond"/>
              </a:rPr>
              <a:t>Translated into multiple languages</a:t>
            </a:r>
          </a:p>
          <a:p>
            <a:pPr>
              <a:lnSpc>
                <a:spcPct val="110000"/>
              </a:lnSpc>
            </a:pPr>
            <a:r>
              <a:rPr lang="en-US" sz="2000">
                <a:latin typeface="Garamond"/>
              </a:rPr>
              <a:t>May be completed as an interview</a:t>
            </a:r>
          </a:p>
        </p:txBody>
      </p:sp>
      <p:pic>
        <p:nvPicPr>
          <p:cNvPr id="12" name="Picture 9" descr="Table&#10;&#10;Description automatically generated">
            <a:extLst>
              <a:ext uri="{FF2B5EF4-FFF2-40B4-BE49-F238E27FC236}">
                <a16:creationId xmlns:a16="http://schemas.microsoft.com/office/drawing/2014/main" id="{71D54E59-FC87-45FB-B6E9-FCBCAB30A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96" y="1762496"/>
            <a:ext cx="3566053" cy="453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Table&#10;&#10;Description automatically generated">
            <a:extLst>
              <a:ext uri="{FF2B5EF4-FFF2-40B4-BE49-F238E27FC236}">
                <a16:creationId xmlns:a16="http://schemas.microsoft.com/office/drawing/2014/main" id="{6BB6E18E-190E-4292-BD5D-9B70710A4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753" y="1741156"/>
            <a:ext cx="4373155" cy="455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124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277848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Collection of Evidence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075" y="2068961"/>
            <a:ext cx="10578209" cy="41010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/>
            <a:r>
              <a:rPr lang="en-US" b="1">
                <a:latin typeface="Garamond"/>
                <a:cs typeface="Futura Medium"/>
              </a:rPr>
              <a:t>Aptitude test scores</a:t>
            </a:r>
            <a:endParaRPr lang="en-US" b="1">
              <a:latin typeface="Garamond"/>
              <a:cs typeface="Futura Medium" panose="020B0602020204020303" pitchFamily="34" charset="-79"/>
            </a:endParaRP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 sz="2000" err="1">
                <a:latin typeface="Garamond"/>
                <a:cs typeface="Futura Medium"/>
              </a:rPr>
              <a:t>CogAT</a:t>
            </a:r>
            <a:r>
              <a:rPr lang="en-US" sz="2000">
                <a:latin typeface="Garamond"/>
                <a:cs typeface="Futura Medium"/>
              </a:rPr>
              <a:t>, NNAT, Kaufman Brief Intelligence Test (KBIT)</a:t>
            </a:r>
            <a:endParaRPr lang="en-US" sz="2000">
              <a:latin typeface="Garamond"/>
              <a:cs typeface="Futura Medium" panose="020B0602020204020303" pitchFamily="34" charset="-79"/>
            </a:endParaRPr>
          </a:p>
          <a:p>
            <a:pPr marL="571500" indent="-571500"/>
            <a:r>
              <a:rPr lang="en-US" b="1">
                <a:latin typeface="Garamond"/>
                <a:cs typeface="Futura Medium"/>
              </a:rPr>
              <a:t>Achievement data</a:t>
            </a: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 sz="2000">
                <a:latin typeface="Garamond"/>
                <a:cs typeface="Futura Medium"/>
              </a:rPr>
              <a:t>SOLs, PALs, PSAT, controlled writing, math problem set</a:t>
            </a:r>
          </a:p>
          <a:p>
            <a:pPr marL="571500" indent="-571500"/>
            <a:r>
              <a:rPr lang="en-US" b="1">
                <a:latin typeface="Garamond"/>
                <a:cs typeface="Futura Medium"/>
              </a:rPr>
              <a:t>Professional input</a:t>
            </a: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 sz="2000">
                <a:latin typeface="Garamond"/>
                <a:cs typeface="Futura Medium"/>
              </a:rPr>
              <a:t>Classroom teachers, specialists (ESOL, special education) who work with the student complete reports</a:t>
            </a:r>
          </a:p>
          <a:p>
            <a:pPr marL="571500" indent="-571500"/>
            <a:r>
              <a:rPr lang="en-US" b="1">
                <a:latin typeface="Garamond"/>
                <a:cs typeface="Futura Medium"/>
              </a:rPr>
              <a:t>Parent and student input </a:t>
            </a:r>
            <a:endParaRPr lang="en-US" b="1">
              <a:latin typeface="Calibri" panose="020F0502020204030204"/>
              <a:cs typeface="Calibri"/>
            </a:endParaRP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 sz="2000">
                <a:latin typeface="Garamond"/>
                <a:cs typeface="Futura Medium"/>
              </a:rPr>
              <a:t>Parent report, student response, student work samples, self-initiated project</a:t>
            </a:r>
            <a:endParaRPr lang="en-US" sz="2000">
              <a:cs typeface="Calibri"/>
            </a:endParaRPr>
          </a:p>
          <a:p>
            <a:pPr marL="800100" lvl="1" indent="0">
              <a:buNone/>
            </a:pPr>
            <a:endParaRPr lang="en-US" sz="3200">
              <a:latin typeface="Garamond"/>
              <a:cs typeface="Futura Medium"/>
            </a:endParaRP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550D9-9C29-EAA5-0038-8DBA683933A2}"/>
              </a:ext>
            </a:extLst>
          </p:cNvPr>
          <p:cNvGrpSpPr/>
          <p:nvPr/>
        </p:nvGrpSpPr>
        <p:grpSpPr>
          <a:xfrm>
            <a:off x="10923351" y="5378851"/>
            <a:ext cx="1059522" cy="1320873"/>
            <a:chOff x="-34377" y="2755239"/>
            <a:chExt cx="1059522" cy="132087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E46390A0-9A91-8489-F032-915D92ECAC02}"/>
                </a:ext>
              </a:extLst>
            </p:cNvPr>
            <p:cNvSpPr/>
            <p:nvPr/>
          </p:nvSpPr>
          <p:spPr>
            <a:xfrm rot="5400000">
              <a:off x="-165053" y="2885915"/>
              <a:ext cx="1320873" cy="1059521"/>
            </a:xfrm>
            <a:prstGeom prst="chevron">
              <a:avLst/>
            </a:prstGeom>
          </p:spPr>
          <p:style>
            <a:lnRef idx="2">
              <a:schemeClr val="accent4">
                <a:hueOff val="6930461"/>
                <a:satOff val="-31979"/>
                <a:lumOff val="1177"/>
                <a:alphaOff val="0"/>
              </a:schemeClr>
            </a:lnRef>
            <a:fillRef idx="1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0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Arrow: Chevron 4">
              <a:extLst>
                <a:ext uri="{FF2B5EF4-FFF2-40B4-BE49-F238E27FC236}">
                  <a16:creationId xmlns:a16="http://schemas.microsoft.com/office/drawing/2014/main" id="{DEC904E3-1BF0-62C9-7814-A9C8ED1AB880}"/>
                </a:ext>
              </a:extLst>
            </p:cNvPr>
            <p:cNvSpPr txBox="1"/>
            <p:nvPr/>
          </p:nvSpPr>
          <p:spPr>
            <a:xfrm>
              <a:off x="-34376" y="3285000"/>
              <a:ext cx="1059521" cy="261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b="1" kern="1200">
                <a:latin typeface="Garamond"/>
              </a:endParaRP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Collection</a:t>
              </a:r>
              <a:r>
                <a:rPr lang="en-US" sz="1200" b="1" kern="1200">
                  <a:solidFill>
                    <a:schemeClr val="tx1"/>
                  </a:solidFill>
                  <a:latin typeface="Garamond"/>
                </a:rPr>
                <a:t> </a:t>
              </a: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of Evidence</a:t>
              </a:r>
              <a:endParaRPr lang="en-US" sz="1200" b="1" kern="1200">
                <a:solidFill>
                  <a:schemeClr val="tx1"/>
                </a:solidFill>
                <a:latin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49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45B353-3C6F-ED49-A2E9-7A855DDCE0A6}"/>
              </a:ext>
            </a:extLst>
          </p:cNvPr>
          <p:cNvSpPr txBox="1">
            <a:spLocks/>
          </p:cNvSpPr>
          <p:nvPr/>
        </p:nvSpPr>
        <p:spPr>
          <a:xfrm>
            <a:off x="575034" y="2516889"/>
            <a:ext cx="8395971" cy="3055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9426281" cy="16661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BEEEE-B60A-56DE-05FC-29045F142BAE}"/>
              </a:ext>
            </a:extLst>
          </p:cNvPr>
          <p:cNvSpPr txBox="1"/>
          <p:nvPr/>
        </p:nvSpPr>
        <p:spPr>
          <a:xfrm>
            <a:off x="67917" y="379738"/>
            <a:ext cx="5424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Garamond"/>
                <a:ea typeface="Calibri"/>
                <a:cs typeface="Calibri"/>
              </a:rPr>
              <a:t>PWCS 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831C8-BDDA-27F6-BA86-5597D47429F8}"/>
              </a:ext>
            </a:extLst>
          </p:cNvPr>
          <p:cNvSpPr txBox="1"/>
          <p:nvPr/>
        </p:nvSpPr>
        <p:spPr>
          <a:xfrm>
            <a:off x="1379035" y="1713571"/>
            <a:ext cx="913656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aramond"/>
              </a:rPr>
              <a:t>All PWCS students will graduate on time with the knowledge, skills, and habits of mind necessary to create a thriving future for themselves and their community!</a:t>
            </a:r>
          </a:p>
          <a:p>
            <a:endParaRPr lang="en-US" sz="2800">
              <a:latin typeface="Garamond"/>
            </a:endParaRPr>
          </a:p>
          <a:p>
            <a:endParaRPr lang="en-US" sz="2800">
              <a:latin typeface="Garamond"/>
            </a:endParaRPr>
          </a:p>
        </p:txBody>
      </p:sp>
      <p:pic>
        <p:nvPicPr>
          <p:cNvPr id="7" name="Picture 5" descr="A blue rocket in the air&#10;&#10;Description automatically generated">
            <a:extLst>
              <a:ext uri="{FF2B5EF4-FFF2-40B4-BE49-F238E27FC236}">
                <a16:creationId xmlns:a16="http://schemas.microsoft.com/office/drawing/2014/main" id="{9D149141-254F-3405-FF29-937EB957C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473" y="3298081"/>
            <a:ext cx="2765958" cy="2281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E33138-F24C-C76F-6FF2-57465F6BA2C3}"/>
              </a:ext>
            </a:extLst>
          </p:cNvPr>
          <p:cNvSpPr txBox="1"/>
          <p:nvPr/>
        </p:nvSpPr>
        <p:spPr>
          <a:xfrm>
            <a:off x="3682679" y="5573210"/>
            <a:ext cx="40742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231F20"/>
                </a:solidFill>
                <a:latin typeface="Arial"/>
              </a:rPr>
              <a:t>PWCS Vision 2025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62955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277848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Identification/Placement (IDP) Committee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2137393"/>
            <a:ext cx="10441191" cy="4101003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>
                <a:latin typeface="Garamond"/>
                <a:cs typeface="Futura Medium"/>
              </a:rPr>
              <a:t>Consists of administrator, school counselor, classroom teachers, gifted resource teacher, and specialists (as needed) at the school. </a:t>
            </a:r>
            <a:endParaRPr lang="en-US">
              <a:latin typeface="Garamond"/>
              <a:cs typeface="Futura Medium" panose="020B0602020204020303" pitchFamily="34" charset="-79"/>
            </a:endParaRPr>
          </a:p>
          <a:p>
            <a:pPr fontAlgn="base"/>
            <a:r>
              <a:rPr lang="en-US">
                <a:latin typeface="Garamond"/>
                <a:cs typeface="Futura Medium"/>
              </a:rPr>
              <a:t>Reviews evidence and discusses the student’s strengths as a learner. 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en-US">
                <a:latin typeface="Garamond"/>
                <a:cs typeface="Futura Medium"/>
              </a:rPr>
              <a:t>Determines if evidence supports the need for gifted services.</a:t>
            </a:r>
            <a:endParaRPr lang="en-US">
              <a:cs typeface="Calibri"/>
            </a:endParaRPr>
          </a:p>
          <a:p>
            <a:pPr fontAlgn="base"/>
            <a:r>
              <a:rPr lang="en-US">
                <a:latin typeface="Garamond"/>
                <a:cs typeface="Futura Medium"/>
              </a:rPr>
              <a:t>The case is then sent to the Division-level Oversight Committee. This committee confirms that procedures were followed correctly and, if so, verifies the school committee’s decision. </a:t>
            </a:r>
            <a:endParaRPr lang="en-US">
              <a:latin typeface="Garamond"/>
              <a:cs typeface="Futura Medium" panose="020B0602020204020303" pitchFamily="34" charset="-79"/>
            </a:endParaRPr>
          </a:p>
          <a:p>
            <a:pPr marL="0" indent="0" fontAlgn="base">
              <a:buNone/>
            </a:pPr>
            <a:endParaRPr lang="en-US" sz="2000"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pPr marL="0" indent="0" fontAlgn="base">
              <a:buNone/>
            </a:pPr>
            <a:endParaRPr lang="en-US" sz="2000">
              <a:latin typeface="Adobe Garamond Pro" panose="02020502060506020403" pitchFamily="18" charset="77"/>
              <a:cs typeface="Futura Medium" panose="020B0602020204020303" pitchFamily="34" charset="-79"/>
            </a:endParaRPr>
          </a:p>
          <a:p>
            <a:pPr fontAlgn="base"/>
            <a:endParaRPr lang="en-US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3B82D5-3BD0-BDC8-80AE-84DDB3D0342E}"/>
              </a:ext>
            </a:extLst>
          </p:cNvPr>
          <p:cNvGrpSpPr/>
          <p:nvPr/>
        </p:nvGrpSpPr>
        <p:grpSpPr>
          <a:xfrm>
            <a:off x="10851940" y="5210893"/>
            <a:ext cx="1136576" cy="1408650"/>
            <a:chOff x="-36661" y="4402000"/>
            <a:chExt cx="1136576" cy="140865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8006360E-BF6A-0F9F-8F1A-35FC7A513E93}"/>
                </a:ext>
              </a:extLst>
            </p:cNvPr>
            <p:cNvSpPr/>
            <p:nvPr/>
          </p:nvSpPr>
          <p:spPr>
            <a:xfrm rot="5400000">
              <a:off x="-172698" y="4538037"/>
              <a:ext cx="1408650" cy="1136576"/>
            </a:xfrm>
            <a:prstGeom prst="chevron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Arrow: Chevron 4">
              <a:extLst>
                <a:ext uri="{FF2B5EF4-FFF2-40B4-BE49-F238E27FC236}">
                  <a16:creationId xmlns:a16="http://schemas.microsoft.com/office/drawing/2014/main" id="{6E147079-A3A4-1AA8-7347-EE3DED05BB9F}"/>
                </a:ext>
              </a:extLst>
            </p:cNvPr>
            <p:cNvSpPr txBox="1"/>
            <p:nvPr/>
          </p:nvSpPr>
          <p:spPr>
            <a:xfrm>
              <a:off x="-36661" y="4970288"/>
              <a:ext cx="1136576" cy="272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200" b="1" kern="1200">
                  <a:latin typeface="Garamond"/>
                </a:rPr>
                <a:t>                           </a:t>
              </a:r>
            </a:p>
            <a:p>
              <a:pPr marL="0" lvl="0" indent="0" algn="ctr" defTabSz="533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IDP</a:t>
              </a:r>
              <a:r>
                <a:rPr lang="en-US" sz="1200" b="1" kern="1200">
                  <a:latin typeface="Garamond"/>
                </a:rPr>
                <a:t> 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Committee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259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277848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Decision Options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888" y="1479149"/>
            <a:ext cx="10578209" cy="41010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fontAlgn="base">
              <a:buNone/>
            </a:pPr>
            <a:endParaRPr lang="en-US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AEBD9F-7D49-4C36-834A-9BD11524230C}"/>
              </a:ext>
            </a:extLst>
          </p:cNvPr>
          <p:cNvSpPr txBox="1">
            <a:spLocks/>
          </p:cNvSpPr>
          <p:nvPr/>
        </p:nvSpPr>
        <p:spPr>
          <a:xfrm>
            <a:off x="635757" y="2364209"/>
            <a:ext cx="5460243" cy="3342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3200">
              <a:latin typeface="Adobe Garamond Pro" panose="02020502060506020403"/>
            </a:endParaRPr>
          </a:p>
          <a:p>
            <a:endParaRPr lang="en-US" sz="3200">
              <a:latin typeface="Adobe Garamond Pro" panose="02020502060506020403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181A940-73D6-446A-BC50-C8A5ADE54CF2}"/>
              </a:ext>
            </a:extLst>
          </p:cNvPr>
          <p:cNvSpPr txBox="1">
            <a:spLocks/>
          </p:cNvSpPr>
          <p:nvPr/>
        </p:nvSpPr>
        <p:spPr>
          <a:xfrm>
            <a:off x="738888" y="3403600"/>
            <a:ext cx="10714224" cy="1134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Student may be found </a:t>
            </a:r>
            <a:r>
              <a:rPr lang="en-US" sz="3200">
                <a:solidFill>
                  <a:srgbClr val="C00000"/>
                </a:solidFill>
                <a:latin typeface="Garamond"/>
                <a:cs typeface="Futura Medium"/>
              </a:rPr>
              <a:t>eligible for services</a:t>
            </a:r>
            <a:r>
              <a:rPr lang="en-US" sz="3200">
                <a:latin typeface="Garamond"/>
                <a:cs typeface="Futura Medium"/>
              </a:rPr>
              <a:t>, and the committee then decides what services are required.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Student may be </a:t>
            </a:r>
            <a:r>
              <a:rPr lang="en-US" sz="3200">
                <a:solidFill>
                  <a:srgbClr val="C00000"/>
                </a:solidFill>
                <a:latin typeface="Garamond"/>
                <a:cs typeface="Futura Medium"/>
              </a:rPr>
              <a:t>monitored</a:t>
            </a:r>
            <a:r>
              <a:rPr lang="en-US" sz="3200">
                <a:solidFill>
                  <a:srgbClr val="0070C0"/>
                </a:solidFill>
                <a:latin typeface="Garamond"/>
                <a:cs typeface="Futura Medium"/>
              </a:rPr>
              <a:t> </a:t>
            </a:r>
            <a:r>
              <a:rPr lang="en-US" sz="3200">
                <a:latin typeface="Garamond"/>
                <a:cs typeface="Futura Medium"/>
              </a:rPr>
              <a:t>for further information before a decision can be reached.  </a:t>
            </a:r>
            <a:endParaRPr lang="en-US" sz="3200">
              <a:latin typeface="Garamond"/>
              <a:cs typeface="Futura Medium" panose="020B0602020204020303" pitchFamily="34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Student may be found </a:t>
            </a:r>
            <a:r>
              <a:rPr lang="en-US" sz="3200">
                <a:solidFill>
                  <a:srgbClr val="C00000"/>
                </a:solidFill>
                <a:latin typeface="Garamond"/>
                <a:cs typeface="Futura Medium"/>
              </a:rPr>
              <a:t>ineligible.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>
                <a:latin typeface="Garamond"/>
                <a:cs typeface="Futura Medium"/>
              </a:rPr>
              <a:t>Student in K-2 may be recommended for the </a:t>
            </a:r>
            <a:r>
              <a:rPr lang="en-US" sz="3200">
                <a:solidFill>
                  <a:srgbClr val="C00000"/>
                </a:solidFill>
                <a:latin typeface="Garamond"/>
                <a:cs typeface="Futura Medium"/>
              </a:rPr>
              <a:t>Early Talent Development</a:t>
            </a:r>
            <a:r>
              <a:rPr lang="en-US" sz="3200">
                <a:solidFill>
                  <a:srgbClr val="0070C0"/>
                </a:solidFill>
                <a:latin typeface="Garamond"/>
                <a:cs typeface="Futura Medium"/>
              </a:rPr>
              <a:t> </a:t>
            </a:r>
            <a:r>
              <a:rPr lang="en-US" sz="3200">
                <a:latin typeface="Garamond"/>
                <a:cs typeface="Futura Medium"/>
              </a:rPr>
              <a:t>(ETD) program.</a:t>
            </a:r>
            <a:r>
              <a:rPr lang="en-US" sz="3200">
                <a:latin typeface="Adobe Garamond Pro"/>
                <a:cs typeface="Futura Medium"/>
              </a:rPr>
              <a:t> </a:t>
            </a:r>
            <a:endParaRPr lang="en-US" sz="3200"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AAEFB4-E4A5-8F9B-CC6D-FDA786CCFEC0}"/>
              </a:ext>
            </a:extLst>
          </p:cNvPr>
          <p:cNvGrpSpPr/>
          <p:nvPr/>
        </p:nvGrpSpPr>
        <p:grpSpPr>
          <a:xfrm>
            <a:off x="10851940" y="5210893"/>
            <a:ext cx="1136576" cy="1408650"/>
            <a:chOff x="-36661" y="4402000"/>
            <a:chExt cx="1136576" cy="140865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2B159F-114C-79A4-F465-9C2507A52CED}"/>
                </a:ext>
              </a:extLst>
            </p:cNvPr>
            <p:cNvSpPr/>
            <p:nvPr/>
          </p:nvSpPr>
          <p:spPr>
            <a:xfrm rot="5400000">
              <a:off x="-172698" y="4538037"/>
              <a:ext cx="1408650" cy="1136576"/>
            </a:xfrm>
            <a:prstGeom prst="chevron">
              <a:avLst/>
            </a:pr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Arrow: Chevron 4">
              <a:extLst>
                <a:ext uri="{FF2B5EF4-FFF2-40B4-BE49-F238E27FC236}">
                  <a16:creationId xmlns:a16="http://schemas.microsoft.com/office/drawing/2014/main" id="{8CE47971-7A82-89AC-213C-787E45105554}"/>
                </a:ext>
              </a:extLst>
            </p:cNvPr>
            <p:cNvSpPr txBox="1"/>
            <p:nvPr/>
          </p:nvSpPr>
          <p:spPr>
            <a:xfrm>
              <a:off x="-36661" y="4970288"/>
              <a:ext cx="1136576" cy="272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200" b="1" kern="1200">
                  <a:latin typeface="Garamond"/>
                </a:rPr>
                <a:t>                           </a:t>
              </a:r>
            </a:p>
            <a:p>
              <a:pPr marL="0" lvl="0" indent="0" algn="ctr" defTabSz="533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IDP</a:t>
              </a:r>
              <a:r>
                <a:rPr lang="en-US" sz="1200" b="1" kern="1200">
                  <a:latin typeface="Garamond"/>
                </a:rPr>
                <a:t> </a:t>
              </a:r>
            </a:p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400" b="1" kern="1200">
                  <a:solidFill>
                    <a:schemeClr val="tx1"/>
                  </a:solidFill>
                  <a:latin typeface="Garamond"/>
                </a:rPr>
                <a:t>Committee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117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517E2-E2E9-4A13-8597-C7FCF2524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Early Talent Development (ETD) Program</a:t>
            </a:r>
            <a:endParaRPr lang="en-US" dirty="0"/>
          </a:p>
          <a:p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236BBEF-66E6-4D23-A127-436943B551D2}"/>
              </a:ext>
            </a:extLst>
          </p:cNvPr>
          <p:cNvSpPr txBox="1">
            <a:spLocks/>
          </p:cNvSpPr>
          <p:nvPr/>
        </p:nvSpPr>
        <p:spPr>
          <a:xfrm>
            <a:off x="7567468" y="2434201"/>
            <a:ext cx="378633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ea typeface="+mn-ea"/>
                <a:cs typeface="+mn-cs"/>
              </a:rPr>
              <a:t>Recommended for students in Kindergarten – 2</a:t>
            </a:r>
            <a:r>
              <a:rPr lang="en-US" sz="1900" baseline="30000">
                <a:ea typeface="+mn-ea"/>
                <a:cs typeface="+mn-cs"/>
              </a:rPr>
              <a:t>nd</a:t>
            </a:r>
            <a:r>
              <a:rPr lang="en-US" sz="1900">
                <a:ea typeface="+mn-ea"/>
                <a:cs typeface="+mn-cs"/>
              </a:rPr>
              <a:t> grade with potential for gifted identification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ea typeface="+mn-ea"/>
                <a:cs typeface="+mn-cs"/>
              </a:rPr>
              <a:t>Classroom and gifted resource teachers collaborate to provide enrichment and extension activities to foster student talents and strengths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ea typeface="+mn-ea"/>
                <a:cs typeface="+mn-cs"/>
              </a:rPr>
              <a:t>ETD portfolios document student growth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ea typeface="+mn-ea"/>
                <a:cs typeface="+mn-cs"/>
              </a:rPr>
              <a:t>Re-evaluation by the end of 3rd grade</a:t>
            </a:r>
          </a:p>
        </p:txBody>
      </p:sp>
    </p:spTree>
    <p:extLst>
      <p:ext uri="{BB962C8B-B14F-4D97-AF65-F5344CB8AC3E}">
        <p14:creationId xmlns:p14="http://schemas.microsoft.com/office/powerpoint/2010/main" val="320441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 descr="Table of Gifted Identification Process...will be outlined in narration&#10;">
            <a:extLst>
              <a:ext uri="{FF2B5EF4-FFF2-40B4-BE49-F238E27FC236}">
                <a16:creationId xmlns:a16="http://schemas.microsoft.com/office/drawing/2014/main" id="{8EEB4DCE-F8B0-4D00-834A-F7125FE3198E}"/>
              </a:ext>
            </a:extLst>
          </p:cNvPr>
          <p:cNvGraphicFramePr/>
          <p:nvPr/>
        </p:nvGraphicFramePr>
        <p:xfrm>
          <a:off x="344773" y="929390"/>
          <a:ext cx="11452487" cy="581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6919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25562" y="1087243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Appeals Process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AEBD9F-7D49-4C36-834A-9BD11524230C}"/>
              </a:ext>
            </a:extLst>
          </p:cNvPr>
          <p:cNvSpPr txBox="1">
            <a:spLocks/>
          </p:cNvSpPr>
          <p:nvPr/>
        </p:nvSpPr>
        <p:spPr>
          <a:xfrm>
            <a:off x="635757" y="2364209"/>
            <a:ext cx="5460243" cy="3342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3200">
              <a:latin typeface="Adobe Garamond Pro" panose="02020502060506020403"/>
            </a:endParaRPr>
          </a:p>
          <a:p>
            <a:endParaRPr lang="en-US" sz="3200">
              <a:latin typeface="Adobe Garamond Pro" panose="02020502060506020403"/>
              <a:cs typeface="Times New Roman" panose="02020603050405020304" pitchFamily="18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D68C5CC-592F-4F0E-AE0B-EB8A427DD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62" y="2066918"/>
            <a:ext cx="10784989" cy="50012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Garamond"/>
                <a:cs typeface="Futura Medium"/>
              </a:rPr>
              <a:t>Parents or professionals may appeal the committee’s decision within 10 instructional days of </a:t>
            </a:r>
            <a:r>
              <a:rPr lang="en-US">
                <a:latin typeface="Garamond"/>
                <a:cs typeface="Futura Medium"/>
              </a:rPr>
              <a:t>notification</a:t>
            </a:r>
            <a:r>
              <a:rPr lang="en-US" sz="2800">
                <a:latin typeface="Garamond"/>
                <a:cs typeface="Futura Medium"/>
              </a:rPr>
              <a:t>.</a:t>
            </a:r>
            <a:endParaRPr lang="en-US">
              <a:latin typeface="Garamond"/>
              <a:cs typeface="Futura Medium"/>
            </a:endParaRPr>
          </a:p>
          <a:p>
            <a:r>
              <a:rPr lang="en-US">
                <a:latin typeface="Garamond"/>
                <a:cs typeface="Calibri"/>
              </a:rPr>
              <a:t>The Appeals Committee</a:t>
            </a:r>
            <a:r>
              <a:rPr lang="en-US">
                <a:latin typeface="Garamond"/>
                <a:ea typeface="+mn-lt"/>
                <a:cs typeface="+mn-lt"/>
              </a:rPr>
              <a:t>: </a:t>
            </a:r>
            <a:endParaRPr lang="en-US">
              <a:latin typeface="Garamond"/>
            </a:endParaRPr>
          </a:p>
          <a:p>
            <a:pPr lvl="1"/>
            <a:r>
              <a:rPr lang="en-US">
                <a:latin typeface="Garamond"/>
                <a:ea typeface="+mn-lt"/>
                <a:cs typeface="+mn-lt"/>
              </a:rPr>
              <a:t>Conducts an in-depth review of student case</a:t>
            </a:r>
          </a:p>
          <a:p>
            <a:pPr lvl="1"/>
            <a:r>
              <a:rPr lang="en-US">
                <a:latin typeface="Garamond"/>
                <a:ea typeface="+mn-lt"/>
                <a:cs typeface="+mn-lt"/>
              </a:rPr>
              <a:t>Asks questions, considers new evidence</a:t>
            </a:r>
          </a:p>
          <a:p>
            <a:pPr lvl="1"/>
            <a:r>
              <a:rPr lang="en-US">
                <a:latin typeface="Garamond"/>
                <a:ea typeface="+mn-lt"/>
                <a:cs typeface="+mn-lt"/>
              </a:rPr>
              <a:t>Requests additional data or information, as needed</a:t>
            </a:r>
          </a:p>
          <a:p>
            <a:pPr lvl="1"/>
            <a:r>
              <a:rPr lang="en-US">
                <a:latin typeface="Garamond"/>
                <a:ea typeface="+mn-lt"/>
                <a:cs typeface="+mn-lt"/>
              </a:rPr>
              <a:t>Renders a decision</a:t>
            </a:r>
          </a:p>
          <a:p>
            <a:r>
              <a:rPr lang="en-US">
                <a:latin typeface="Garamond"/>
              </a:rPr>
              <a:t>Contact the Gifted Resource Teacher to review student’s collection of evidence and schedule appeals appointment.</a:t>
            </a:r>
          </a:p>
          <a:p>
            <a:endParaRPr lang="en-US">
              <a:cs typeface="Calibri"/>
            </a:endParaRPr>
          </a:p>
          <a:p>
            <a:endParaRPr lang="en-US">
              <a:latin typeface="Calibri" panose="020F0502020204030204"/>
              <a:cs typeface="Calibri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52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479038" y="1033162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Parent Webinar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1957997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>
              <a:cs typeface="Calibri" panose="020F0502020204030204"/>
            </a:endParaRPr>
          </a:p>
          <a:p>
            <a:pPr marL="0" indent="0" algn="ctr" fontAlgn="base">
              <a:buNone/>
            </a:pPr>
            <a:endParaRPr lang="x-none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ECFB5-405E-4488-B662-548565F6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33" y="1915970"/>
            <a:ext cx="5499171" cy="344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52CF8-9DEE-4BE9-8695-8830034F0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95" y="1957997"/>
            <a:ext cx="5235454" cy="340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317DF2-727C-41EF-A6E9-8813477ABAEB}"/>
              </a:ext>
            </a:extLst>
          </p:cNvPr>
          <p:cNvSpPr txBox="1"/>
          <p:nvPr/>
        </p:nvSpPr>
        <p:spPr>
          <a:xfrm>
            <a:off x="322633" y="5661984"/>
            <a:ext cx="1198500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aramond"/>
              </a:rPr>
              <a:t>Narrated in </a:t>
            </a:r>
            <a:r>
              <a:rPr lang="en-US">
                <a:latin typeface="Garamond"/>
                <a:hlinkClick r:id="rId6"/>
              </a:rPr>
              <a:t>English</a:t>
            </a:r>
            <a:r>
              <a:rPr lang="en-US">
                <a:latin typeface="Garamond"/>
              </a:rPr>
              <a:t> and </a:t>
            </a:r>
            <a:r>
              <a:rPr lang="en-US">
                <a:latin typeface="Garamond"/>
                <a:hlinkClick r:id="rId7"/>
              </a:rPr>
              <a:t>Spanish</a:t>
            </a:r>
            <a:endParaRPr lang="en-US">
              <a:latin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aramond" panose="02020404030301010803" pitchFamily="18" charset="0"/>
              </a:rPr>
              <a:t>Transcripts in Spanish, Arabic, Chinese, English, Farsi, Korean, Pashto, Urdu, and Vietnamese</a:t>
            </a:r>
          </a:p>
        </p:txBody>
      </p:sp>
    </p:spTree>
    <p:extLst>
      <p:ext uri="{BB962C8B-B14F-4D97-AF65-F5344CB8AC3E}">
        <p14:creationId xmlns:p14="http://schemas.microsoft.com/office/powerpoint/2010/main" val="2420439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698" y="1032490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Garamond"/>
                <a:cs typeface="Futura Medium"/>
              </a:rPr>
              <a:t>Questions?</a:t>
            </a:r>
            <a:endParaRPr lang="en-US" sz="2400" b="1">
              <a:latin typeface="Garamond"/>
              <a:cs typeface="Futura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09E890-E30E-4F7F-A07C-EAB66285A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700" y="1957997"/>
            <a:ext cx="10578209" cy="39367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endParaRPr lang="en-US">
              <a:cs typeface="Calibri" panose="020F0502020204030204"/>
            </a:endParaRPr>
          </a:p>
          <a:p>
            <a:pPr marL="0" indent="0" algn="ctr" fontAlgn="base">
              <a:buNone/>
            </a:pPr>
            <a:endParaRPr lang="x-none" sz="2000"/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 fontAlgn="base">
              <a:buNone/>
            </a:pPr>
            <a:r>
              <a:rPr lang="en-US" sz="2000"/>
              <a:t>​</a:t>
            </a:r>
          </a:p>
          <a:p>
            <a:pPr marL="0" indent="0" algn="ctr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D7057-99BF-46BB-BD85-CE84AAC82195}"/>
              </a:ext>
            </a:extLst>
          </p:cNvPr>
          <p:cNvSpPr/>
          <p:nvPr/>
        </p:nvSpPr>
        <p:spPr>
          <a:xfrm>
            <a:off x="532699" y="1675042"/>
            <a:ext cx="11001803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Garamond"/>
              </a:rPr>
              <a:t>Contact the Gifted Resource Teacher at your child's school.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Garamond"/>
                <a:hlinkClick r:id="rId4"/>
              </a:rPr>
              <a:t>www.pwcs.edu</a:t>
            </a:r>
            <a:r>
              <a:rPr lang="en-US">
                <a:latin typeface="Garamond"/>
              </a:rPr>
              <a:t> </a:t>
            </a:r>
            <a:r>
              <a:rPr lang="en-US">
                <a:latin typeface="Garamond"/>
                <a:sym typeface="Wingdings" panose="05000000000000000000" pitchFamily="2" charset="2"/>
              </a:rPr>
              <a:t> Families</a:t>
            </a:r>
            <a:r>
              <a:rPr lang="en-US">
                <a:latin typeface="Garamond"/>
              </a:rPr>
              <a:t> </a:t>
            </a:r>
            <a:r>
              <a:rPr lang="en-US">
                <a:latin typeface="Garamond"/>
                <a:sym typeface="Wingdings" panose="05000000000000000000" pitchFamily="2" charset="2"/>
              </a:rPr>
              <a:t> Academic Programs  </a:t>
            </a:r>
            <a:r>
              <a:rPr lang="en-US">
                <a:latin typeface="Garamond"/>
              </a:rPr>
              <a:t>Gifted Education and Talent Development </a:t>
            </a:r>
            <a:endParaRPr lang="en-US">
              <a:latin typeface="Garamond"/>
              <a:ea typeface="Calibri"/>
              <a:cs typeface="Calibri"/>
              <a:sym typeface="Wingdings" panose="05000000000000000000" pitchFamily="2" charset="2"/>
            </a:endParaRPr>
          </a:p>
          <a:p>
            <a:endParaRPr lang="en-US">
              <a:latin typeface="Garamon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0447-C207-9140-D736-3AE3E2DC4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180" y="2729677"/>
            <a:ext cx="8145212" cy="350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55B389B-087C-7C11-BF92-FDFBEE422BD5}"/>
              </a:ext>
            </a:extLst>
          </p:cNvPr>
          <p:cNvSpPr/>
          <p:nvPr/>
        </p:nvSpPr>
        <p:spPr>
          <a:xfrm>
            <a:off x="1901565" y="4947353"/>
            <a:ext cx="1371600" cy="470264"/>
          </a:xfrm>
          <a:prstGeom prst="ellipse">
            <a:avLst/>
          </a:prstGeom>
          <a:noFill/>
          <a:ln w="698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9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266306" y="1920310"/>
            <a:ext cx="6019870" cy="251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Garamond"/>
                <a:cs typeface="Segoe UI"/>
              </a:rPr>
              <a:t>Questions/Answers</a:t>
            </a:r>
            <a:endParaRPr lang="en-US" sz="4800" dirty="0">
              <a:solidFill>
                <a:schemeClr val="bg1"/>
              </a:solidFill>
              <a:ea typeface="Calibri Light" panose="020F0302020204030204"/>
              <a:cs typeface="Calibri Light" panose="020F0302020204030204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7152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DC2E3D-7F9C-1645-8990-439B9C461D26}"/>
              </a:ext>
            </a:extLst>
          </p:cNvPr>
          <p:cNvSpPr txBox="1">
            <a:spLocks/>
          </p:cNvSpPr>
          <p:nvPr/>
        </p:nvSpPr>
        <p:spPr>
          <a:xfrm>
            <a:off x="106818" y="1920310"/>
            <a:ext cx="6586938" cy="2517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chemeClr val="bg1"/>
              </a:solidFill>
              <a:latin typeface="Garamond"/>
              <a:cs typeface="Segoe UI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Garamond"/>
                <a:cs typeface="Segoe UI"/>
              </a:rPr>
              <a:t>Work Session</a:t>
            </a:r>
            <a:endParaRPr lang="en-US" sz="2400" dirty="0">
              <a:solidFill>
                <a:schemeClr val="bg1"/>
              </a:solidFill>
              <a:latin typeface="Calibri Light" panose="020F0302020204030204"/>
              <a:ea typeface="Calibri"/>
              <a:cs typeface="Calibri"/>
            </a:endParaRPr>
          </a:p>
          <a:p>
            <a:pPr algn="ctr"/>
            <a:endParaRPr lang="en-US" sz="5400" b="1" dirty="0">
              <a:solidFill>
                <a:schemeClr val="bg1"/>
              </a:solidFill>
              <a:latin typeface="Garamond"/>
              <a:ea typeface="Calibri"/>
              <a:cs typeface="Segoe UI"/>
            </a:endParaRPr>
          </a:p>
          <a:p>
            <a:r>
              <a:rPr lang="en-US" sz="2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   Positive Climate and Culture:  Safety and Attendance</a:t>
            </a:r>
            <a:endParaRPr lang="en-US" sz="2200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/>
            </a:endParaRPr>
          </a:p>
          <a:p>
            <a:pPr algn="ctr"/>
            <a:endParaRPr lang="en-US" sz="20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pPr algn="ctr"/>
            <a:endParaRPr lang="en-US" sz="1800">
              <a:solidFill>
                <a:schemeClr val="bg1"/>
              </a:solidFill>
              <a:latin typeface="Adobe Garamond Pro" panose="02020502060506020403" pitchFamily="18" charset="77"/>
              <a:cs typeface="Times New Roman" panose="02020603050405020304" pitchFamily="18" charset="0"/>
            </a:endParaRPr>
          </a:p>
          <a:p>
            <a:endParaRPr lang="en-US" sz="2200">
              <a:solidFill>
                <a:schemeClr val="bg1"/>
              </a:solidFill>
              <a:latin typeface="Adobe Garamond Pro" panose="02020502060506020403" pitchFamily="18" charset="77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376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FC5C31-7BB5-D332-4B02-156C73CB2C29}"/>
              </a:ext>
            </a:extLst>
          </p:cNvPr>
          <p:cNvGraphicFramePr>
            <a:graphicFrameLocks noGrp="1"/>
          </p:cNvGraphicFramePr>
          <p:nvPr/>
        </p:nvGraphicFramePr>
        <p:xfrm>
          <a:off x="3337530" y="627068"/>
          <a:ext cx="8496875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875">
                  <a:extLst>
                    <a:ext uri="{9D8B030D-6E8A-4147-A177-3AD203B41FA5}">
                      <a16:colId xmlns:a16="http://schemas.microsoft.com/office/drawing/2014/main" val="3430754355"/>
                    </a:ext>
                  </a:extLst>
                </a:gridCol>
              </a:tblGrid>
              <a:tr h="73033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3200" b="1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The Eligibility Process</a:t>
                      </a: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lvl="0" algn="ctr">
                        <a:buNone/>
                      </a:pPr>
                      <a:endParaRPr lang="en-US" sz="3200" b="1" u="none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Regulations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Student Support Team/Intervention Team</a:t>
                      </a:r>
                      <a:endParaRPr lang="en-US" sz="3200" b="1" u="none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Child Find Responsibilities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Parent Participation &amp; Timelines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Evaluation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Eligibility Determination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Areas of Disability</a:t>
                      </a:r>
                    </a:p>
                    <a:p>
                      <a:pPr marL="457200" lvl="0" indent="-457200" algn="l">
                        <a:buFont typeface="Arial"/>
                        <a:buChar char="•"/>
                      </a:pPr>
                      <a:r>
                        <a:rPr lang="en-US" sz="3200" b="0" u="none" kern="1200">
                          <a:solidFill>
                            <a:schemeClr val="tx1"/>
                          </a:solidFill>
                          <a:latin typeface="Garamond"/>
                          <a:ea typeface="+mn-ea"/>
                          <a:cs typeface="+mn-cs"/>
                        </a:rPr>
                        <a:t>Next Steps &amp; the IEP</a:t>
                      </a:r>
                    </a:p>
                    <a:p>
                      <a:pPr lvl="0" algn="ctr">
                        <a:buNone/>
                      </a:pPr>
                      <a:endParaRPr lang="en-US" sz="3200" b="1" u="sng" kern="1200">
                        <a:solidFill>
                          <a:schemeClr val="tx1"/>
                        </a:solidFill>
                        <a:latin typeface="Garamond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en-US" sz="2400" b="1" u="sng">
                        <a:solidFill>
                          <a:schemeClr val="tx1"/>
                        </a:solidFill>
                        <a:effectLst/>
                        <a:latin typeface="Garamon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6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85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283026" y="1045204"/>
            <a:ext cx="9277771" cy="4337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400" b="1">
              <a:solidFill>
                <a:srgbClr val="000000"/>
              </a:solidFill>
              <a:latin typeface="Garamond"/>
              <a:cs typeface="Futura Medium"/>
            </a:endParaRPr>
          </a:p>
          <a:p>
            <a:pPr>
              <a:defRPr/>
            </a:pPr>
            <a:endParaRPr lang="en-US" sz="2400" b="1">
              <a:solidFill>
                <a:srgbClr val="000000"/>
              </a:solidFill>
              <a:latin typeface="Garamond"/>
              <a:cs typeface="Futura Medium"/>
            </a:endParaRPr>
          </a:p>
          <a:p>
            <a:pPr>
              <a:defRPr/>
            </a:pPr>
            <a:endParaRPr lang="en-US" sz="2400" b="1">
              <a:solidFill>
                <a:srgbClr val="000000"/>
              </a:solidFill>
              <a:latin typeface="Garamond"/>
              <a:cs typeface="Futura Medium"/>
            </a:endParaRPr>
          </a:p>
          <a:p>
            <a:pPr>
              <a:defRPr/>
            </a:pPr>
            <a:r>
              <a:rPr lang="en-US" sz="2400" b="1">
                <a:solidFill>
                  <a:srgbClr val="000000"/>
                </a:solidFill>
                <a:latin typeface="Garamond"/>
                <a:cs typeface="Futura Medium"/>
              </a:rPr>
              <a:t>Federal Law: The Individuals with Disabilities Educational Improvement Act (IDEIA)</a:t>
            </a:r>
            <a:endParaRPr lang="en-US">
              <a:cs typeface="Calibri Light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400">
                <a:latin typeface="Garamond"/>
                <a:cs typeface="Futura Medium"/>
              </a:rPr>
              <a:t>Free Appropriate Public Education (FAPE)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>
                <a:latin typeface="Garamond"/>
                <a:cs typeface="Futura Medium"/>
              </a:rPr>
              <a:t>Placement in the Lease Restrictive Environment (LRE)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>
                <a:latin typeface="Garamond"/>
                <a:cs typeface="Futura Medium"/>
              </a:rPr>
              <a:t>Protection for the rights of children &amp; their parents</a:t>
            </a:r>
          </a:p>
          <a:p>
            <a:pPr>
              <a:defRPr/>
            </a:pPr>
            <a:endParaRPr lang="en-US" sz="2400">
              <a:latin typeface="Garamond"/>
              <a:cs typeface="Futura Medium"/>
            </a:endParaRPr>
          </a:p>
          <a:p>
            <a:pPr>
              <a:defRPr/>
            </a:pPr>
            <a:r>
              <a:rPr lang="en-US" sz="2400" b="1">
                <a:latin typeface="Garamond"/>
                <a:cs typeface="Futura Medium"/>
              </a:rPr>
              <a:t>State Regulations: Regulations Governing Special Education Programs for Children with Disabilities </a:t>
            </a:r>
            <a:endParaRPr lang="en-US" sz="2400">
              <a:latin typeface="Garamond"/>
              <a:cs typeface="Futura Medium"/>
            </a:endParaRPr>
          </a:p>
          <a:p>
            <a:pPr>
              <a:defRPr/>
            </a:pPr>
            <a:endParaRPr lang="en-US" sz="2400" b="1">
              <a:latin typeface="Garamond"/>
              <a:cs typeface="Futura Medium"/>
            </a:endParaRPr>
          </a:p>
          <a:p>
            <a:pPr>
              <a:defRPr/>
            </a:pPr>
            <a:endParaRPr lang="en-US" sz="2400" b="1">
              <a:latin typeface="Garamond"/>
              <a:cs typeface="Futura Medium"/>
            </a:endParaRPr>
          </a:p>
          <a:p>
            <a:pPr>
              <a:defRPr/>
            </a:pPr>
            <a:endParaRPr lang="en-US" sz="2800" b="1">
              <a:latin typeface="Adobe Garamond Pro"/>
              <a:cs typeface="Futura Medium"/>
            </a:endParaRPr>
          </a:p>
          <a:p>
            <a:pPr>
              <a:defRPr/>
            </a:pPr>
            <a:endParaRPr lang="en-US" sz="2800" b="1">
              <a:latin typeface="Adobe Garamond Pro"/>
              <a:cs typeface="Futura Medium"/>
            </a:endParaRPr>
          </a:p>
          <a:p>
            <a:pPr>
              <a:defRPr/>
            </a:pPr>
            <a:endParaRPr lang="en-US" sz="2800" b="1">
              <a:latin typeface="Adobe Garamond Pro"/>
              <a:cs typeface="Futura Medium"/>
            </a:endParaRPr>
          </a:p>
          <a:p>
            <a:pPr>
              <a:defRPr/>
            </a:pPr>
            <a:endParaRPr lang="en-US" sz="2800" b="1">
              <a:latin typeface="Adobe Garamond Pro"/>
              <a:cs typeface="Futura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DEE0-5D19-2BC8-2219-F25838CB9347}"/>
              </a:ext>
            </a:extLst>
          </p:cNvPr>
          <p:cNvSpPr txBox="1"/>
          <p:nvPr/>
        </p:nvSpPr>
        <p:spPr>
          <a:xfrm>
            <a:off x="108662" y="0"/>
            <a:ext cx="86471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Garamond"/>
                <a:cs typeface="Calibri" panose="020F0502020204030204"/>
              </a:rPr>
              <a:t>Regulations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8483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01A6C24-780B-D740-A180-5ABFF5CF389C}"/>
              </a:ext>
            </a:extLst>
          </p:cNvPr>
          <p:cNvSpPr txBox="1">
            <a:spLocks/>
          </p:cNvSpPr>
          <p:nvPr/>
        </p:nvSpPr>
        <p:spPr>
          <a:xfrm>
            <a:off x="532700" y="1408671"/>
            <a:ext cx="10304175" cy="64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aramond Pro" panose="02020502060506020403" pitchFamily="18" charset="77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DEE0-5D19-2BC8-2219-F25838CB9347}"/>
              </a:ext>
            </a:extLst>
          </p:cNvPr>
          <p:cNvSpPr txBox="1"/>
          <p:nvPr/>
        </p:nvSpPr>
        <p:spPr>
          <a:xfrm>
            <a:off x="108662" y="0"/>
            <a:ext cx="86471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>
              <a:defRPr/>
            </a:pPr>
            <a:r>
              <a:rPr lang="en-US" sz="3200" b="1">
                <a:solidFill>
                  <a:srgbClr val="FFFFFF"/>
                </a:solidFill>
                <a:latin typeface="Garamond"/>
                <a:cs typeface="Calibri" panose="020F0502020204030204"/>
              </a:rPr>
              <a:t>Student Support Team/Intervention Team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9426281" cy="16661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90DDB-DFA2-A6DC-B340-CE825E392449}"/>
              </a:ext>
            </a:extLst>
          </p:cNvPr>
          <p:cNvSpPr txBox="1"/>
          <p:nvPr/>
        </p:nvSpPr>
        <p:spPr>
          <a:xfrm>
            <a:off x="198163" y="1075356"/>
            <a:ext cx="11792693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Multidisciplinary, problem-solving team that meets to identify, implement, and make recommendations related to specific student needs.</a:t>
            </a:r>
          </a:p>
          <a:p>
            <a:pPr marL="685800" lvl="1" indent="-228600">
              <a:buFont typeface="Courier New"/>
              <a:buChar char="o"/>
            </a:pPr>
            <a:r>
              <a:rPr lang="en-US" sz="2000">
                <a:latin typeface="Times New Roman"/>
                <a:cs typeface="Arial"/>
              </a:rPr>
              <a:t>Focuses on concerns related to: academics, behavior, &amp; social-emotional</a:t>
            </a:r>
          </a:p>
          <a:p>
            <a:endParaRPr lang="en-US" sz="2000">
              <a:latin typeface="Times New Roman"/>
              <a:cs typeface="Arial"/>
            </a:endParaRPr>
          </a:p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Decreases the likelihood over identifying students for special education services.</a:t>
            </a:r>
            <a:endParaRPr lang="en-US" sz="2000">
              <a:cs typeface="Calibri"/>
            </a:endParaRPr>
          </a:p>
          <a:p>
            <a:endParaRPr lang="en-US" sz="2000">
              <a:latin typeface="Times New Roman"/>
              <a:cs typeface="Arial"/>
            </a:endParaRPr>
          </a:p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Upholds the obligation of ensuring proper identification of students when there is a suspicion of a disability.</a:t>
            </a:r>
          </a:p>
          <a:p>
            <a:endParaRPr lang="en-US" sz="2000">
              <a:latin typeface="Times New Roman"/>
              <a:cs typeface="Arial"/>
            </a:endParaRPr>
          </a:p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Assist the teacher in identifying and implementing the instructional adjustments or behavioral supports necessary to enable the student to meet the demands of the school curriculum or environment​</a:t>
            </a:r>
          </a:p>
          <a:p>
            <a:endParaRPr lang="en-US" sz="2000">
              <a:latin typeface="Times New Roman"/>
              <a:cs typeface="Arial"/>
            </a:endParaRPr>
          </a:p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Develops and documents a student support plan (SSP) to address those concerns ​</a:t>
            </a:r>
          </a:p>
          <a:p>
            <a:endParaRPr lang="en-US" sz="2000">
              <a:latin typeface="Times New Roman"/>
              <a:cs typeface="Arial"/>
            </a:endParaRPr>
          </a:p>
          <a:p>
            <a:pPr marL="228600" indent="-228600">
              <a:buChar char="•"/>
            </a:pPr>
            <a:r>
              <a:rPr lang="en-US" sz="2000">
                <a:latin typeface="Times New Roman"/>
                <a:cs typeface="Arial"/>
              </a:rPr>
              <a:t>Monitors and documents the student's progress</a:t>
            </a:r>
          </a:p>
        </p:txBody>
      </p:sp>
    </p:spTree>
    <p:extLst>
      <p:ext uri="{BB962C8B-B14F-4D97-AF65-F5344CB8AC3E}">
        <p14:creationId xmlns:p14="http://schemas.microsoft.com/office/powerpoint/2010/main" val="289549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FA90-5503-0547-AF83-F9C014B5E853}"/>
              </a:ext>
            </a:extLst>
          </p:cNvPr>
          <p:cNvSpPr txBox="1"/>
          <p:nvPr/>
        </p:nvSpPr>
        <p:spPr>
          <a:xfrm>
            <a:off x="5492919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DEE0-5D19-2BC8-2219-F25838CB9347}"/>
              </a:ext>
            </a:extLst>
          </p:cNvPr>
          <p:cNvSpPr txBox="1"/>
          <p:nvPr/>
        </p:nvSpPr>
        <p:spPr>
          <a:xfrm>
            <a:off x="108662" y="0"/>
            <a:ext cx="86471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Garamond"/>
                <a:cs typeface="Calibri" panose="020F0502020204030204"/>
              </a:rPr>
              <a:t>Child Find Responsibilities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289ACD-0F54-4C93-AAFE-B95B4E73A6FD}"/>
              </a:ext>
            </a:extLst>
          </p:cNvPr>
          <p:cNvSpPr/>
          <p:nvPr/>
        </p:nvSpPr>
        <p:spPr>
          <a:xfrm>
            <a:off x="337554" y="1155659"/>
            <a:ext cx="9426281" cy="16661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2800">
              <a:solidFill>
                <a:prstClr val="black"/>
              </a:solidFill>
              <a:latin typeface="Garamond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83989-5DC7-E34B-028F-9EC6694D459C}"/>
              </a:ext>
            </a:extLst>
          </p:cNvPr>
          <p:cNvSpPr txBox="1"/>
          <p:nvPr/>
        </p:nvSpPr>
        <p:spPr>
          <a:xfrm>
            <a:off x="226595" y="1210999"/>
            <a:ext cx="11628406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Char char="•"/>
            </a:pPr>
            <a:r>
              <a:rPr lang="en-US" sz="2800" b="1">
                <a:latin typeface="Garamond"/>
                <a:cs typeface="Arial"/>
              </a:rPr>
              <a:t>Child Find Process</a:t>
            </a:r>
          </a:p>
          <a:p>
            <a:pPr marL="685800" lvl="1" indent="-228600">
              <a:buFont typeface="Courier New"/>
              <a:buChar char="o"/>
            </a:pPr>
            <a:r>
              <a:rPr lang="en-US" sz="2800">
                <a:latin typeface="Garamond"/>
                <a:cs typeface="Arial"/>
              </a:rPr>
              <a:t>Refers to the process that is initiated when a student is suspected of having a disability.</a:t>
            </a:r>
            <a:endParaRPr lang="en-US" sz="2800" b="1">
              <a:latin typeface="Garamond"/>
              <a:cs typeface="Arial"/>
            </a:endParaRPr>
          </a:p>
          <a:p>
            <a:pPr marL="228600" indent="-228600">
              <a:buChar char="•"/>
            </a:pPr>
            <a:r>
              <a:rPr lang="en-US" sz="2800" b="1">
                <a:latin typeface="Garamond"/>
                <a:cs typeface="Arial"/>
              </a:rPr>
              <a:t>Responsibilities:</a:t>
            </a:r>
            <a:endParaRPr lang="en-US" b="1">
              <a:cs typeface="Calibri"/>
            </a:endParaRPr>
          </a:p>
          <a:p>
            <a:pPr marL="685800" lvl="1" indent="-228600">
              <a:buFont typeface="Courier New"/>
              <a:buChar char="o"/>
            </a:pPr>
            <a:r>
              <a:rPr lang="en-US" sz="2800">
                <a:latin typeface="Garamond"/>
                <a:cs typeface="Arial"/>
              </a:rPr>
              <a:t>Locate, identify, and evaluate children residing in Prince William County, ages 2-21 inclusive, who are in need of special education services 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85800" lvl="1" indent="-228600">
              <a:buFont typeface="Courier New"/>
              <a:buChar char="o"/>
            </a:pPr>
            <a:r>
              <a:rPr lang="en-US" sz="2800">
                <a:latin typeface="Garamond"/>
                <a:cs typeface="Arial"/>
              </a:rPr>
              <a:t>Provide public awareness ​</a:t>
            </a:r>
          </a:p>
          <a:p>
            <a:pPr marL="685800" lvl="1" indent="-228600">
              <a:buFont typeface="Courier New"/>
              <a:buChar char="o"/>
            </a:pPr>
            <a:r>
              <a:rPr lang="en-US" sz="2800">
                <a:latin typeface="Garamond"/>
                <a:cs typeface="Arial"/>
              </a:rPr>
              <a:t>Conduct screenings ​</a:t>
            </a:r>
          </a:p>
          <a:p>
            <a:pPr marL="685800" lvl="1" indent="-228600">
              <a:buFont typeface="Courier New"/>
              <a:buChar char="o"/>
            </a:pPr>
            <a:r>
              <a:rPr lang="en-US" sz="2800">
                <a:latin typeface="Garamond"/>
                <a:cs typeface="Arial"/>
              </a:rPr>
              <a:t>Review and respond to referrals for interventions</a:t>
            </a:r>
            <a:r>
              <a:rPr lang="en-US" sz="2800">
                <a:solidFill>
                  <a:srgbClr val="FF0000"/>
                </a:solidFill>
                <a:latin typeface="Garamond"/>
                <a:cs typeface="Arial"/>
              </a:rPr>
              <a:t> </a:t>
            </a:r>
          </a:p>
          <a:p>
            <a:endParaRPr lang="en-US" sz="2800">
              <a:solidFill>
                <a:srgbClr val="FF0000"/>
              </a:solidFill>
              <a:latin typeface="Garamond"/>
              <a:cs typeface="Arial"/>
            </a:endParaRPr>
          </a:p>
          <a:p>
            <a:endParaRPr lang="en-US" sz="2800">
              <a:solidFill>
                <a:srgbClr val="000000"/>
              </a:solidFill>
              <a:latin typeface="Garamond"/>
              <a:cs typeface="Arial"/>
            </a:endParaRPr>
          </a:p>
          <a:p>
            <a:endParaRPr lang="en-US" sz="3200">
              <a:solidFill>
                <a:srgbClr val="FF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417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cc6cff-793e-4f32-8fb8-de9284cf9240">
      <Terms xmlns="http://schemas.microsoft.com/office/infopath/2007/PartnerControls"/>
    </lcf76f155ced4ddcb4097134ff3c332f>
    <TaxCatchAll xmlns="1f28a4a4-00e2-40fe-9f8f-ed68e03f3d8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56AAA03B1CAF479F6A4C529D9F7673" ma:contentTypeVersion="12" ma:contentTypeDescription="Create a new document." ma:contentTypeScope="" ma:versionID="7bd4b08baa736ebe128d954d501b815f">
  <xsd:schema xmlns:xsd="http://www.w3.org/2001/XMLSchema" xmlns:xs="http://www.w3.org/2001/XMLSchema" xmlns:p="http://schemas.microsoft.com/office/2006/metadata/properties" xmlns:ns2="48cc6cff-793e-4f32-8fb8-de9284cf9240" xmlns:ns3="1f28a4a4-00e2-40fe-9f8f-ed68e03f3d8c" targetNamespace="http://schemas.microsoft.com/office/2006/metadata/properties" ma:root="true" ma:fieldsID="27966c8a86c29d079c8d159cdbb76818" ns2:_="" ns3:_="">
    <xsd:import namespace="48cc6cff-793e-4f32-8fb8-de9284cf9240"/>
    <xsd:import namespace="1f28a4a4-00e2-40fe-9f8f-ed68e03f3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c6cff-793e-4f32-8fb8-de9284cf9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23fc58c-6e33-4da0-902c-7e32230b8d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8a4a4-00e2-40fe-9f8f-ed68e03f3d8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189f3a3-1ce3-45c8-870b-72973f1c0167}" ma:internalName="TaxCatchAll" ma:showField="CatchAllData" ma:web="1f28a4a4-00e2-40fe-9f8f-ed68e03f3d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67BE98-69BA-4504-A94F-B227BD5DA3A0}">
  <ds:schemaRefs>
    <ds:schemaRef ds:uri="http://schemas.microsoft.com/office/2006/metadata/properties"/>
    <ds:schemaRef ds:uri="http://schemas.microsoft.com/office/infopath/2007/PartnerControls"/>
    <ds:schemaRef ds:uri="48cc6cff-793e-4f32-8fb8-de9284cf9240"/>
    <ds:schemaRef ds:uri="1f28a4a4-00e2-40fe-9f8f-ed68e03f3d8c"/>
  </ds:schemaRefs>
</ds:datastoreItem>
</file>

<file path=customXml/itemProps2.xml><?xml version="1.0" encoding="utf-8"?>
<ds:datastoreItem xmlns:ds="http://schemas.openxmlformats.org/officeDocument/2006/customXml" ds:itemID="{98D24EB4-C4D0-47E6-8F11-415765E57573}"/>
</file>

<file path=customXml/itemProps3.xml><?xml version="1.0" encoding="utf-8"?>
<ds:datastoreItem xmlns:ds="http://schemas.openxmlformats.org/officeDocument/2006/customXml" ds:itemID="{D5987C5D-7868-47D2-A8ED-5064A0A55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58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Multicriteria Identification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Talent Development (ETD)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168</cp:revision>
  <dcterms:created xsi:type="dcterms:W3CDTF">2023-12-13T21:49:26Z</dcterms:created>
  <dcterms:modified xsi:type="dcterms:W3CDTF">2023-12-14T23:49:21Z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0x010100F256AAA03B1CAF479F6A4C529D9F7673</vt:lpwstr>
  </property>
  <property fmtid="{D5CDD505-2E9C-101B-9397-08002B2CF9AE}" pid="3" name="MediaServiceImageTags">
    <vt:lpwstr/>
  </property>
</Properties>
</file>