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37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56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476CB-8AAF-47C3-8467-91851875492B}" v="557" dt="2023-12-14T19:43:32.794"/>
    <p1510:client id="{7BB0DA04-D0BF-7332-3A83-B7B7BA5BFD1D}" v="461" dt="2024-01-11T19:05:20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03D-D66D-473D-BD1E-FBA5542313F7}" type="datetimeFigureOut"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D506E-8484-4E34-BE03-08F8191A03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Bekah Schlatter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BEKAH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490352" y="1309198"/>
            <a:ext cx="5386186" cy="1173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latin typeface="Adobe Garamond Pro"/>
                <a:cs typeface="Futura Medium"/>
              </a:rPr>
              <a:t>Superintendent's Advisory Council for Instruction (SACI)</a:t>
            </a:r>
            <a:endParaRPr lang="en-US" sz="4000" b="1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DC2E3D-7F9C-1645-8990-439B9C461D26}"/>
              </a:ext>
            </a:extLst>
          </p:cNvPr>
          <p:cNvSpPr txBox="1">
            <a:spLocks/>
          </p:cNvSpPr>
          <p:nvPr/>
        </p:nvSpPr>
        <p:spPr>
          <a:xfrm>
            <a:off x="359754" y="4606290"/>
            <a:ext cx="564738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>
                <a:solidFill>
                  <a:schemeClr val="bg1"/>
                </a:solidFill>
                <a:latin typeface="Adobe Garamond Pro"/>
                <a:cs typeface="Futura Medium"/>
              </a:rPr>
              <a:t>Monthly Meeting</a:t>
            </a:r>
            <a:endParaRPr lang="en-US">
              <a:solidFill>
                <a:schemeClr val="bg1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r>
              <a:rPr lang="en-US" sz="2200">
                <a:solidFill>
                  <a:schemeClr val="bg1"/>
                </a:solidFill>
                <a:latin typeface="Adobe Garamond Pro"/>
                <a:cs typeface="Futura Medium"/>
              </a:rPr>
              <a:t>January 11, 2024</a:t>
            </a:r>
          </a:p>
          <a:p>
            <a:r>
              <a:rPr lang="en-US" sz="2200">
                <a:solidFill>
                  <a:schemeClr val="bg1"/>
                </a:solidFill>
                <a:latin typeface="Adobe Garamond Pro"/>
                <a:cs typeface="Futura Medium"/>
              </a:rPr>
              <a:t>KLC</a:t>
            </a:r>
          </a:p>
          <a:p>
            <a:endParaRPr lang="en-US" sz="22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203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diamond shaped object with black text&#10;&#10;Description automatically generated">
            <a:extLst>
              <a:ext uri="{FF2B5EF4-FFF2-40B4-BE49-F238E27FC236}">
                <a16:creationId xmlns:a16="http://schemas.microsoft.com/office/drawing/2014/main" id="{39BB4127-CFAE-A318-CB25-F479A163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8A4B0-0593-D37E-826E-FB51CF765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B7E9D0-BB63-DE3F-4452-E5D5C3F31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diamond with black text&#10;&#10;Description automatically generated">
            <a:extLst>
              <a:ext uri="{FF2B5EF4-FFF2-40B4-BE49-F238E27FC236}">
                <a16:creationId xmlns:a16="http://schemas.microsoft.com/office/drawing/2014/main" id="{CC179ACC-1B74-B2DA-FD86-3E7D0752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aper&#10;&#10;Description automatically generated">
            <a:extLst>
              <a:ext uri="{FF2B5EF4-FFF2-40B4-BE49-F238E27FC236}">
                <a16:creationId xmlns:a16="http://schemas.microsoft.com/office/drawing/2014/main" id="{C86E6C69-B86F-4C34-0C0F-D4D59828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7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69F6F-AFDB-FAE0-62C4-D22A92AE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824FA-30A7-3967-CA59-D6ADA744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rogram&#10;&#10;Description automatically generated">
            <a:extLst>
              <a:ext uri="{FF2B5EF4-FFF2-40B4-BE49-F238E27FC236}">
                <a16:creationId xmlns:a16="http://schemas.microsoft.com/office/drawing/2014/main" id="{EB49A2AC-F29D-9965-3D60-22FC94D8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8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EB915800-6F2E-3C51-98E3-DDB7D084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diamond with black text&#10;&#10;Description automatically generated">
            <a:extLst>
              <a:ext uri="{FF2B5EF4-FFF2-40B4-BE49-F238E27FC236}">
                <a16:creationId xmlns:a16="http://schemas.microsoft.com/office/drawing/2014/main" id="{1C529D55-57EB-7F9C-24A8-06A9F6E5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2">
            <a:extLst>
              <a:ext uri="{FF2B5EF4-FFF2-40B4-BE49-F238E27FC236}">
                <a16:creationId xmlns:a16="http://schemas.microsoft.com/office/drawing/2014/main" id="{0BB5BFD5-758F-8633-E8A2-999E56E0ACEA}"/>
              </a:ext>
            </a:extLst>
          </p:cNvPr>
          <p:cNvSpPr/>
          <p:nvPr/>
        </p:nvSpPr>
        <p:spPr>
          <a:xfrm>
            <a:off x="-1" y="0"/>
            <a:ext cx="12310111" cy="94312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 b="1">
                <a:latin typeface="Garamond"/>
              </a:rPr>
              <a:t>AGENDA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3FC67E-E527-CC95-A37F-5F939A19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dirty="0" smtClean="0"/>
              <a:t>2</a:t>
            </a:fld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5CFA67-F429-224A-AC03-146C9C739D37}"/>
              </a:ext>
            </a:extLst>
          </p:cNvPr>
          <p:cNvSpPr txBox="1"/>
          <p:nvPr/>
        </p:nvSpPr>
        <p:spPr>
          <a:xfrm>
            <a:off x="462516" y="1531088"/>
            <a:ext cx="1074951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Welcome, Ms. Vanessa Olson, Chair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Old and New Business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Safety Questions Follow-Up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Presentation 1:  Student Management and Alternative Programs 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Calibri" panose="020F0502020204030204"/>
                <a:cs typeface="Calibri" panose="020F0502020204030204"/>
              </a:rPr>
              <a:t>Dara Dugger, Director, Student Management and Alternative Programs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Presentation 2:  Positive Approach to Decreasing Chronic Absenteeism 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Calibri" panose="020F0502020204030204"/>
                <a:cs typeface="Calibri" panose="020F0502020204030204"/>
              </a:rPr>
              <a:t>Pam Bell, Director Student Health &amp; Wellness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Calibri" panose="020F0502020204030204"/>
                <a:cs typeface="Calibri" panose="020F0502020204030204"/>
              </a:rPr>
              <a:t>Dr. Tamaica Martin, Supervisor, Student Prevention Programs and Family Assistance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Break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Work Session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195538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7E9A7179-C5ED-D4EF-4682-E283788A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question mark&#10;&#10;Description automatically generated">
            <a:extLst>
              <a:ext uri="{FF2B5EF4-FFF2-40B4-BE49-F238E27FC236}">
                <a16:creationId xmlns:a16="http://schemas.microsoft.com/office/drawing/2014/main" id="{E86BD621-3DA1-1F86-CD02-DEF77702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6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business card&#10;&#10;Description automatically generated">
            <a:extLst>
              <a:ext uri="{FF2B5EF4-FFF2-40B4-BE49-F238E27FC236}">
                <a16:creationId xmlns:a16="http://schemas.microsoft.com/office/drawing/2014/main" id="{474BCCF7-7901-F90D-8898-5EB74F88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0B5B05B8-2F7A-1DDE-865C-A02CC12B2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7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aper with black text and orange diamond&#10;&#10;Description automatically generated">
            <a:extLst>
              <a:ext uri="{FF2B5EF4-FFF2-40B4-BE49-F238E27FC236}">
                <a16:creationId xmlns:a16="http://schemas.microsoft.com/office/drawing/2014/main" id="{EC6A24CB-A516-0285-8C05-D0CF3789F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chool board&#10;&#10;Description automatically generated">
            <a:extLst>
              <a:ext uri="{FF2B5EF4-FFF2-40B4-BE49-F238E27FC236}">
                <a16:creationId xmlns:a16="http://schemas.microsoft.com/office/drawing/2014/main" id="{EE219C74-F748-1007-BD3E-4497F61E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8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iagram&#10;&#10;Description automatically generated">
            <a:extLst>
              <a:ext uri="{FF2B5EF4-FFF2-40B4-BE49-F238E27FC236}">
                <a16:creationId xmlns:a16="http://schemas.microsoft.com/office/drawing/2014/main" id="{FA82ADA9-7634-9719-96D6-4BD59330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arison between chronic abscess&#10;&#10;Description automatically generated">
            <a:extLst>
              <a:ext uri="{FF2B5EF4-FFF2-40B4-BE49-F238E27FC236}">
                <a16:creationId xmlns:a16="http://schemas.microsoft.com/office/drawing/2014/main" id="{A0E6068D-AF07-C209-BF13-707C4ED1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2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blue background&#10;&#10;Description automatically generated">
            <a:extLst>
              <a:ext uri="{FF2B5EF4-FFF2-40B4-BE49-F238E27FC236}">
                <a16:creationId xmlns:a16="http://schemas.microsoft.com/office/drawing/2014/main" id="{2C2BBD3C-9A6A-9067-FD9E-02B18874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5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hart&#10;&#10;Description automatically generated">
            <a:extLst>
              <a:ext uri="{FF2B5EF4-FFF2-40B4-BE49-F238E27FC236}">
                <a16:creationId xmlns:a16="http://schemas.microsoft.com/office/drawing/2014/main" id="{3D5DC1E7-4EC8-2307-3BCA-25BE4D90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4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business card&#10;&#10;Description automatically generated">
            <a:extLst>
              <a:ext uri="{FF2B5EF4-FFF2-40B4-BE49-F238E27FC236}">
                <a16:creationId xmlns:a16="http://schemas.microsoft.com/office/drawing/2014/main" id="{E4C3ACDF-469F-7A5B-6506-B3EF98E2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64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ata sheet&#10;&#10;Description automatically generated">
            <a:extLst>
              <a:ext uri="{FF2B5EF4-FFF2-40B4-BE49-F238E27FC236}">
                <a16:creationId xmlns:a16="http://schemas.microsoft.com/office/drawing/2014/main" id="{4774A688-994E-212D-624C-A947DDAA2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2EA45FB-3749-BE4C-BB06-913022CF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7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report&#10;&#10;Description automatically generated">
            <a:extLst>
              <a:ext uri="{FF2B5EF4-FFF2-40B4-BE49-F238E27FC236}">
                <a16:creationId xmlns:a16="http://schemas.microsoft.com/office/drawing/2014/main" id="{B456922A-B410-C128-0B52-F1F29285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30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C173A9BF-061D-34C6-79AD-42F73A49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6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text on a white background&#10;&#10;Description automatically generated">
            <a:extLst>
              <a:ext uri="{FF2B5EF4-FFF2-40B4-BE49-F238E27FC236}">
                <a16:creationId xmlns:a16="http://schemas.microsoft.com/office/drawing/2014/main" id="{F81FB32E-5ECB-313C-FE1F-F6A2B117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0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F7BE1B02-DE97-2F6E-0158-EF19C5AC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0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 Time">
            <a:extLst>
              <a:ext uri="{FF2B5EF4-FFF2-40B4-BE49-F238E27FC236}">
                <a16:creationId xmlns:a16="http://schemas.microsoft.com/office/drawing/2014/main" id="{92CBC26D-2291-4329-7566-EF28DB06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61" y="261098"/>
            <a:ext cx="6257364" cy="62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2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DC2E3D-7F9C-1645-8990-439B9C461D26}"/>
              </a:ext>
            </a:extLst>
          </p:cNvPr>
          <p:cNvSpPr txBox="1">
            <a:spLocks/>
          </p:cNvSpPr>
          <p:nvPr/>
        </p:nvSpPr>
        <p:spPr>
          <a:xfrm>
            <a:off x="106818" y="1920310"/>
            <a:ext cx="6586938" cy="2517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/>
              <a:cs typeface="Times New Roman" panose="02020603050405020304" pitchFamily="18" charset="0"/>
            </a:endParaRPr>
          </a:p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/>
              <a:cs typeface="Times New Roman"/>
            </a:endParaRPr>
          </a:p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/>
              <a:cs typeface="Times New Roman" panose="02020603050405020304" pitchFamily="18" charset="0"/>
            </a:endParaRPr>
          </a:p>
          <a:p>
            <a:pPr algn="ctr"/>
            <a:endParaRPr lang="en-US" sz="5400" b="1">
              <a:solidFill>
                <a:schemeClr val="bg1"/>
              </a:solidFill>
              <a:latin typeface="Garamond"/>
              <a:cs typeface="Segoe UI"/>
            </a:endParaRPr>
          </a:p>
          <a:p>
            <a:pPr algn="ctr"/>
            <a:endParaRPr lang="en-US" sz="5400" b="1">
              <a:solidFill>
                <a:schemeClr val="bg1"/>
              </a:solidFill>
              <a:latin typeface="Garamond"/>
              <a:cs typeface="Segoe UI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Garamond"/>
                <a:cs typeface="Segoe UI"/>
              </a:rPr>
              <a:t>Work Session:</a:t>
            </a:r>
            <a:endParaRPr lang="en-US" sz="2400" dirty="0">
              <a:solidFill>
                <a:schemeClr val="bg1"/>
              </a:solidFill>
              <a:latin typeface="Calibri Light" panose="020F0302020204030204"/>
              <a:ea typeface="Calibri"/>
              <a:cs typeface="Calibri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Garamond"/>
              <a:ea typeface="Calibri"/>
              <a:cs typeface="Segoe U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Garamond"/>
                <a:ea typeface="Calibri"/>
                <a:cs typeface="Segoe UI"/>
              </a:rPr>
              <a:t>Budget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aramond"/>
                <a:ea typeface="Calibri"/>
                <a:cs typeface="Segoe UI"/>
              </a:rPr>
              <a:t>Capital Improvement Plan</a:t>
            </a:r>
          </a:p>
          <a:p>
            <a:pPr algn="ctr"/>
            <a:endParaRPr lang="en-US" sz="5400" b="1">
              <a:solidFill>
                <a:schemeClr val="bg1"/>
              </a:solidFill>
              <a:latin typeface="Garamond"/>
              <a:ea typeface="Calibri"/>
              <a:cs typeface="Segoe UI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   </a:t>
            </a:r>
            <a:endParaRPr lang="en-US" sz="22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US" sz="2000">
              <a:solidFill>
                <a:schemeClr val="bg1"/>
              </a:solidFill>
              <a:latin typeface="Adobe Garamond Pro" panose="02020502060506020403" pitchFamily="18" charset="77"/>
              <a:cs typeface="Times New Roman"/>
            </a:endParaRPr>
          </a:p>
          <a:p>
            <a:pPr algn="ctr"/>
            <a:endParaRPr lang="en-US" sz="2000">
              <a:solidFill>
                <a:schemeClr val="bg1"/>
              </a:solidFill>
              <a:latin typeface="Adobe Garamond Pro" panose="02020502060506020403" pitchFamily="18" charset="77"/>
              <a:cs typeface="Times New Roman" panose="02020603050405020304" pitchFamily="18" charset="0"/>
            </a:endParaRPr>
          </a:p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 pitchFamily="18" charset="77"/>
              <a:cs typeface="Times New Roman" panose="02020603050405020304" pitchFamily="18" charset="0"/>
            </a:endParaRPr>
          </a:p>
          <a:p>
            <a:endParaRPr lang="en-US" sz="22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376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text on a white background&#10;&#10;Description automatically generated">
            <a:extLst>
              <a:ext uri="{FF2B5EF4-FFF2-40B4-BE49-F238E27FC236}">
                <a16:creationId xmlns:a16="http://schemas.microsoft.com/office/drawing/2014/main" id="{62559112-15C0-3904-5122-6366F8ED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board with text and images&#10;&#10;Description automatically generated">
            <a:extLst>
              <a:ext uri="{FF2B5EF4-FFF2-40B4-BE49-F238E27FC236}">
                <a16:creationId xmlns:a16="http://schemas.microsoft.com/office/drawing/2014/main" id="{7641DEA6-DB32-D5A3-5900-559BFF55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cument with text on it&#10;&#10;Description automatically generated">
            <a:extLst>
              <a:ext uri="{FF2B5EF4-FFF2-40B4-BE49-F238E27FC236}">
                <a16:creationId xmlns:a16="http://schemas.microsoft.com/office/drawing/2014/main" id="{BC315380-10DF-476A-E658-670B80AD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text on a white background&#10;&#10;Description automatically generated">
            <a:extLst>
              <a:ext uri="{FF2B5EF4-FFF2-40B4-BE49-F238E27FC236}">
                <a16:creationId xmlns:a16="http://schemas.microsoft.com/office/drawing/2014/main" id="{9B38B5F4-8886-0AE1-0FC2-FB042B4C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D468014-EEB0-1136-5E01-FBBE7BED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D99E5F1-CB99-3FEB-1350-6636DFBA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4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6AAA03B1CAF479F6A4C529D9F7673" ma:contentTypeVersion="12" ma:contentTypeDescription="Create a new document." ma:contentTypeScope="" ma:versionID="7bd4b08baa736ebe128d954d501b815f">
  <xsd:schema xmlns:xsd="http://www.w3.org/2001/XMLSchema" xmlns:xs="http://www.w3.org/2001/XMLSchema" xmlns:p="http://schemas.microsoft.com/office/2006/metadata/properties" xmlns:ns2="48cc6cff-793e-4f32-8fb8-de9284cf9240" xmlns:ns3="1f28a4a4-00e2-40fe-9f8f-ed68e03f3d8c" targetNamespace="http://schemas.microsoft.com/office/2006/metadata/properties" ma:root="true" ma:fieldsID="27966c8a86c29d079c8d159cdbb76818" ns2:_="" ns3:_="">
    <xsd:import namespace="48cc6cff-793e-4f32-8fb8-de9284cf9240"/>
    <xsd:import namespace="1f28a4a4-00e2-40fe-9f8f-ed68e03f3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c6cff-793e-4f32-8fb8-de9284cf9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23fc58c-6e33-4da0-902c-7e32230b8d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a4a4-00e2-40fe-9f8f-ed68e03f3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189f3a3-1ce3-45c8-870b-72973f1c0167}" ma:internalName="TaxCatchAll" ma:showField="CatchAllData" ma:web="1f28a4a4-00e2-40fe-9f8f-ed68e03f3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cc6cff-793e-4f32-8fb8-de9284cf9240">
      <Terms xmlns="http://schemas.microsoft.com/office/infopath/2007/PartnerControls"/>
    </lcf76f155ced4ddcb4097134ff3c332f>
    <TaxCatchAll xmlns="1f28a4a4-00e2-40fe-9f8f-ed68e03f3d8c" xsi:nil="true"/>
  </documentManagement>
</p:properties>
</file>

<file path=customXml/itemProps1.xml><?xml version="1.0" encoding="utf-8"?>
<ds:datastoreItem xmlns:ds="http://schemas.openxmlformats.org/officeDocument/2006/customXml" ds:itemID="{83A97DC7-9734-4117-8AAF-21811A3484D1}"/>
</file>

<file path=customXml/itemProps2.xml><?xml version="1.0" encoding="utf-8"?>
<ds:datastoreItem xmlns:ds="http://schemas.openxmlformats.org/officeDocument/2006/customXml" ds:itemID="{A4DB56A4-9D1D-4B6B-BF09-AE80A6852430}"/>
</file>

<file path=customXml/itemProps3.xml><?xml version="1.0" encoding="utf-8"?>
<ds:datastoreItem xmlns:ds="http://schemas.openxmlformats.org/officeDocument/2006/customXml" ds:itemID="{C51DEDBF-398F-4787-9722-A86C8BEEF5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</cp:revision>
  <dcterms:created xsi:type="dcterms:W3CDTF">2023-12-13T21:49:26Z</dcterms:created>
  <dcterms:modified xsi:type="dcterms:W3CDTF">2024-01-11T19:08:25Z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0x010100F256AAA03B1CAF479F6A4C529D9F7673</vt:lpwstr>
  </property>
</Properties>
</file>