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37" r:id="rId5"/>
    <p:sldId id="365" r:id="rId6"/>
    <p:sldId id="2147471151" r:id="rId7"/>
    <p:sldId id="369" r:id="rId8"/>
    <p:sldId id="370" r:id="rId9"/>
    <p:sldId id="2147471150" r:id="rId10"/>
    <p:sldId id="2147471152" r:id="rId11"/>
    <p:sldId id="345" r:id="rId12"/>
    <p:sldId id="371" r:id="rId13"/>
    <p:sldId id="2147471156" r:id="rId14"/>
    <p:sldId id="2147471157" r:id="rId15"/>
    <p:sldId id="2147471158" r:id="rId16"/>
    <p:sldId id="2147471159" r:id="rId17"/>
    <p:sldId id="2147471160" r:id="rId18"/>
    <p:sldId id="342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134198-400D-4535-A7EE-1103D96F1615}">
          <p14:sldIdLst/>
        </p14:section>
        <p14:section name="Untitled Section" id="{862D7C24-7F0E-4A3F-AFEE-3C04596C72FF}">
          <p14:sldIdLst>
            <p14:sldId id="337"/>
            <p14:sldId id="365"/>
            <p14:sldId id="2147471151"/>
            <p14:sldId id="369"/>
            <p14:sldId id="370"/>
            <p14:sldId id="2147471150"/>
            <p14:sldId id="2147471152"/>
            <p14:sldId id="345"/>
            <p14:sldId id="371"/>
            <p14:sldId id="2147471156"/>
            <p14:sldId id="2147471157"/>
            <p14:sldId id="2147471158"/>
            <p14:sldId id="2147471159"/>
            <p14:sldId id="2147471160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310F5A-08E4-5E13-98E5-B0CC99AF46ED}" name="Elisa M. Botello" initials="EB" userId="S::botellem@pwcs.edu::900dfea9-3972-4869-a48f-df2eb8e0299a" providerId="AD"/>
  <p188:author id="{82751EFF-F45B-314B-E942-6961552F9BBC}" name="Kimberly A. Werle" initials="KW" userId="S::werleka@pwcs.edu::8067f74a-64ee-49a6-ba85-5d032e3f04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CBCE1-8E66-492B-9ABF-67054EB6BD86}" v="1" dt="2024-10-10T13:06:21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6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 Molnar" userId="accefb4a-a668-41a1-aa0d-cd0ad6d54f3c" providerId="ADAL" clId="{382CBCE1-8E66-492B-9ABF-67054EB6BD86}"/>
    <pc:docChg chg="modNotesMaster">
      <pc:chgData name="Dani Molnar" userId="accefb4a-a668-41a1-aa0d-cd0ad6d54f3c" providerId="ADAL" clId="{382CBCE1-8E66-492B-9ABF-67054EB6BD86}" dt="2024-10-10T13:06:21.425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436423-EBFD-FC4C-BB94-FC96BC7BE1C7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B7394C-71E6-D245-B81C-BB24D19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9336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0092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aramond" panose="02020404030301010803" pitchFamily="18" charset="0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041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aramond" panose="02020404030301010803" pitchFamily="18" charset="0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239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6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98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Todd- </a:t>
            </a:r>
            <a:r>
              <a:rPr lang="en-US"/>
              <a:t>Further, we lacked a measuring stick regarding what determines that an Advisory Council is "high functioning".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780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Todd- </a:t>
            </a:r>
            <a:r>
              <a:rPr lang="en-US"/>
              <a:t>Further, we lacked a measuring stick regarding what determines that an Advisory Council is "high functioning".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780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069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193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we consider a turn and talk here for the participants?  This would help gauge what they know and don’t know about the topic.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we consider a turn and talk here for the participants?  This would help gauge what they know and don’t know about the topic.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8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aramond" panose="02020404030301010803" pitchFamily="18" charset="0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AB7394C-71E6-D245-B81C-BB24D19999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993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04491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7871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4408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44" y="80645"/>
            <a:ext cx="10515600" cy="8619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76E8B1-D0E9-DEB5-26F2-98F75510E353}"/>
              </a:ext>
            </a:extLst>
          </p:cNvPr>
          <p:cNvCxnSpPr/>
          <p:nvPr userDrawn="1"/>
        </p:nvCxnSpPr>
        <p:spPr>
          <a:xfrm>
            <a:off x="227584" y="1027906"/>
            <a:ext cx="11870944" cy="28448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57B293F-98BD-6C0A-8623-7DD2C1BF9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7920" y="189991"/>
            <a:ext cx="894080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681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2095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5068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600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4499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4611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9727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6296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6273"/>
      </p:ext>
    </p:extLst>
  </p:cSld>
  <p:clrMapOvr>
    <a:masterClrMapping/>
  </p:clrMapOvr>
  <p:transition spd="slow">
    <p:randomBar dir="vert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74E7-76B1-4753-A8FF-67E4A0E157C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297516" y="754067"/>
            <a:ext cx="5386186" cy="1173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Adobe Garamond Pro" panose="02020502060506020403"/>
              </a:rPr>
              <a:t>Standards of Excellence for School Advisory Councils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Adobe Garamond Pro" panose="02020502060506020403"/>
              <a:cs typeface="Futura Medium" panose="020B0602020204020303" pitchFamily="34" charset="-79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DC2E3D-7F9C-1645-8990-439B9C461D26}"/>
              </a:ext>
            </a:extLst>
          </p:cNvPr>
          <p:cNvSpPr txBox="1">
            <a:spLocks/>
          </p:cNvSpPr>
          <p:nvPr/>
        </p:nvSpPr>
        <p:spPr>
          <a:xfrm>
            <a:off x="740784" y="3871562"/>
            <a:ext cx="5890552" cy="155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  <a:latin typeface="Adobe Garamond Pro"/>
                <a:cs typeface="Futura Medium"/>
              </a:rPr>
              <a:t>Kim Werle</a:t>
            </a:r>
          </a:p>
          <a:p>
            <a:r>
              <a:rPr lang="en-US" sz="2800">
                <a:solidFill>
                  <a:schemeClr val="bg1"/>
                </a:solidFill>
                <a:latin typeface="Adobe Garamond Pro"/>
                <a:cs typeface="Futura Medium"/>
              </a:rPr>
              <a:t>Associate Superintendent for Eastern Elementary Schools</a:t>
            </a:r>
          </a:p>
          <a:p>
            <a:endParaRPr lang="en-US" sz="2800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r>
              <a:rPr lang="en-US" sz="2800">
                <a:solidFill>
                  <a:schemeClr val="bg1"/>
                </a:solidFill>
                <a:latin typeface="Adobe Garamond Pro"/>
                <a:cs typeface="Futura Medium"/>
              </a:rPr>
              <a:t>Vanessa Olson</a:t>
            </a:r>
            <a:endParaRPr lang="en-US" sz="2800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r>
              <a:rPr lang="en-US" sz="2800">
                <a:solidFill>
                  <a:schemeClr val="bg1"/>
                </a:solidFill>
                <a:latin typeface="Adobe Garamond Pro"/>
                <a:cs typeface="Futura Medium"/>
              </a:rPr>
              <a:t>Chair</a:t>
            </a:r>
          </a:p>
          <a:p>
            <a:r>
              <a:rPr lang="en-US" sz="2800">
                <a:solidFill>
                  <a:schemeClr val="bg1"/>
                </a:solidFill>
                <a:latin typeface="Adobe Garamond Pro"/>
                <a:cs typeface="Futura Medium"/>
              </a:rPr>
              <a:t>Superintendents Advisory Council on Instruction (SACI) </a:t>
            </a:r>
            <a:endParaRPr lang="en-US" sz="2800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endParaRPr lang="en-US" sz="3600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endParaRPr lang="en-US" sz="2200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203435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1881651" y="693453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>
                <a:solidFill>
                  <a:prstClr val="black"/>
                </a:solidFill>
                <a:latin typeface="Adobe Garamond Pro"/>
                <a:cs typeface="Futura Medium"/>
              </a:rPr>
              <a:t>Meeting Topics</a:t>
            </a:r>
            <a:endParaRPr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3200" b="1">
              <a:latin typeface="Garamond" panose="02020404030301010803" pitchFamily="18" charset="0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School Continuous Improvement Plan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Enrollment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Budget 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Staffing </a:t>
            </a:r>
          </a:p>
          <a:p>
            <a:pPr>
              <a:buFont typeface="Wingdings" panose="020B0604020202020204" pitchFamily="34" charset="0"/>
              <a:buChar char="Ø"/>
            </a:pPr>
            <a:endParaRPr lang="en-US" sz="2000">
              <a:latin typeface="Garamond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sz="10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sz="1000">
              <a:latin typeface="Arial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latin typeface="Garamond" panose="02020404030301010803" pitchFamily="18" charset="0"/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altLang="en-US">
              <a:latin typeface="Garamond" panose="02020404030301010803" pitchFamily="18" charset="0"/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B51BB-85F5-FAAE-E2E8-5378BE26DF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endParaRPr lang="en-US" sz="3200">
              <a:latin typeface="Garamond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Calibri"/>
              </a:rPr>
              <a:t>Student Achievement Results</a:t>
            </a:r>
            <a:endParaRPr lang="en-US" sz="3200">
              <a:latin typeface="Garamond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Calibri"/>
              </a:rPr>
              <a:t>Attendance Data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Calibri"/>
              </a:rPr>
              <a:t>Open Chair/Citizen's Time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Calibri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5639200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1881651" y="693453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black"/>
                </a:solidFill>
                <a:latin typeface="Adobe Garamond Pro"/>
                <a:cs typeface="Futura Medium"/>
              </a:rPr>
              <a:t>Membership</a:t>
            </a:r>
            <a:endParaRPr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389888" y="1648815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848"/>
            <a:ext cx="9301681" cy="33303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500" b="1">
              <a:latin typeface="Garamond" panose="02020404030301010803" pitchFamily="18" charset="0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2500">
                <a:latin typeface="Garamond"/>
                <a:cs typeface="Arial"/>
              </a:rPr>
              <a:t>Principal  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2500">
                <a:latin typeface="Garamond"/>
                <a:cs typeface="Arial"/>
              </a:rPr>
              <a:t>Superintendent’s Advisory Council on Instruction Representative (SACI)  </a:t>
            </a:r>
            <a:endParaRPr lang="en-US" sz="2500">
              <a:latin typeface="Garamond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2500">
                <a:latin typeface="Garamond"/>
                <a:cs typeface="Arial"/>
              </a:rPr>
              <a:t>Advisory Council Chair</a:t>
            </a:r>
            <a:endParaRPr lang="en-US" sz="2500">
              <a:latin typeface="Garamond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2500">
                <a:latin typeface="Garamond"/>
                <a:cs typeface="Arial"/>
              </a:rPr>
              <a:t>Family Liaison   </a:t>
            </a:r>
            <a:endParaRPr lang="en-US" sz="2500">
              <a:latin typeface="Garamond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2500">
                <a:latin typeface="Garamond"/>
                <a:cs typeface="Arial"/>
              </a:rPr>
              <a:t>Parents/Guardians  </a:t>
            </a:r>
            <a:endParaRPr lang="en-US" sz="2500">
              <a:latin typeface="Garamond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2500">
                <a:latin typeface="Garamond"/>
                <a:cs typeface="Arial"/>
              </a:rPr>
              <a:t>Staff  </a:t>
            </a:r>
            <a:endParaRPr lang="en-US" sz="2500">
              <a:latin typeface="Garamond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2500">
                <a:latin typeface="Garamond"/>
                <a:cs typeface="Arial"/>
              </a:rPr>
              <a:t>Students-Middle School/High School Only  </a:t>
            </a:r>
            <a:endParaRPr lang="en-US" sz="2500">
              <a:latin typeface="Garamond"/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endParaRPr lang="en-US" sz="3200">
              <a:latin typeface="Garamond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sz="1000">
              <a:latin typeface="Arial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sz="10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latin typeface="Garamond" panose="02020404030301010803" pitchFamily="18" charset="0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altLang="en-US">
              <a:latin typeface="Garamond" panose="02020404030301010803" pitchFamily="18" charset="0"/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790376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1881651" y="693453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>
                <a:solidFill>
                  <a:prstClr val="black"/>
                </a:solidFill>
                <a:latin typeface="Adobe Garamond Pro"/>
                <a:cs typeface="Futura Medium"/>
              </a:rPr>
              <a:t>Communication with Families</a:t>
            </a:r>
            <a:endParaRPr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389888" y="1648815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832"/>
            <a:ext cx="9301681" cy="46946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3200" b="1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3200" b="1">
              <a:latin typeface="Garamond"/>
              <a:cs typeface="Arial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Open House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Back to School Nights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School Status Reminders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Interpretation/Translation Services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School Website</a:t>
            </a:r>
          </a:p>
          <a:p>
            <a:pPr marL="0" indent="0">
              <a:buNone/>
            </a:pPr>
            <a:endParaRPr lang="en-US" sz="1300">
              <a:latin typeface="Arial"/>
              <a:ea typeface="Calibri" panose="020F0502020204030204"/>
              <a:cs typeface="Arial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endParaRPr lang="en-US">
              <a:latin typeface="Garamond" panose="02020404030301010803" pitchFamily="18" charset="0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altLang="en-US">
              <a:latin typeface="Garamond" panose="02020404030301010803" pitchFamily="18" charset="0"/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251172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1881651" y="693453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>
                <a:solidFill>
                  <a:prstClr val="black"/>
                </a:solidFill>
                <a:latin typeface="Adobe Garamond Pro"/>
                <a:cs typeface="Futura Medium"/>
              </a:rPr>
              <a:t>SACI Representatives</a:t>
            </a:r>
            <a:endParaRPr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389888" y="1648815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832"/>
            <a:ext cx="9301681" cy="46946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3200" b="1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3200" b="1">
              <a:latin typeface="Garamond"/>
              <a:cs typeface="Arial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600">
                <a:latin typeface="Garamond"/>
                <a:cs typeface="Arial"/>
              </a:rPr>
              <a:t>School representative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600">
                <a:latin typeface="Garamond"/>
                <a:cs typeface="Arial"/>
              </a:rPr>
              <a:t>School alternate representative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600">
                <a:latin typeface="Garamond"/>
                <a:ea typeface="Calibri" panose="020F0502020204030204"/>
                <a:cs typeface="Arial"/>
              </a:rPr>
              <a:t>Sharing SACI information</a:t>
            </a:r>
          </a:p>
          <a:p>
            <a:pPr marL="0" indent="0">
              <a:buNone/>
            </a:pPr>
            <a:endParaRPr lang="en-US" sz="3200">
              <a:latin typeface="Garamond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en-US" sz="1300">
              <a:latin typeface="Arial"/>
              <a:cs typeface="Arial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endParaRPr lang="en-US">
              <a:latin typeface="Garamond" panose="02020404030301010803" pitchFamily="18" charset="0"/>
              <a:ea typeface="Calibri" panose="020F0502020204030204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altLang="en-US">
              <a:latin typeface="Garamond" panose="02020404030301010803" pitchFamily="18" charset="0"/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273610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BC476-A6FB-4EB3-F966-31B60ED0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Garamond"/>
                <a:ea typeface="Calibri Light"/>
                <a:cs typeface="Calibri Light"/>
              </a:rPr>
              <a:t>Next Steps</a:t>
            </a:r>
            <a:endParaRPr lang="en-US" b="1">
              <a:latin typeface="Garamond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724FE-D90A-0E06-3B80-55F04EDAE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9050"/>
            <a:ext cx="10515600" cy="3617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Times New Roman"/>
              </a:rPr>
              <a:t>Attend SACI meetings 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Times New Roman"/>
              </a:rPr>
              <a:t>Attend school advisory council meetings 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Times New Roman"/>
              </a:rPr>
              <a:t>Invite parents/guardians to school advisory council meetings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Times New Roman"/>
              </a:rPr>
              <a:t>Welcome new members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Times New Roman"/>
              </a:rPr>
              <a:t>Collaborate and suggest meeting topics</a:t>
            </a: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000615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2830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2242548" y="765120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77"/>
                <a:ea typeface="+mj-ea"/>
                <a:cs typeface="Futura Medium" panose="020B0602020204020303" pitchFamily="34" charset="-79"/>
              </a:rPr>
              <a:t>Objectives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389888" y="1648815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015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Receive overview of the Standards of Excellence for school advisory councils.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 high-functioning school advisory councils give families voice into decision-making processes at the school level.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Develop skills for facilitating school advisory council meetings in collaboration with the principal.  </a:t>
            </a:r>
            <a:endParaRPr lang="en-US">
              <a:latin typeface="Adobe Garamond Pro" panose="02020502060506020403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role of the school’s representative on the Superintendent’s Advisory Council on Instruction.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8457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2242548" y="765120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77"/>
                <a:ea typeface="+mj-ea"/>
                <a:cs typeface="Futura Medium" panose="020B0602020204020303" pitchFamily="34" charset="-79"/>
              </a:rPr>
              <a:t>PWCS St</a:t>
            </a:r>
            <a:r>
              <a:rPr lang="en-US" sz="4000" b="1" err="1">
                <a:solidFill>
                  <a:prstClr val="black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rategic</a:t>
            </a:r>
            <a:r>
              <a:rPr lang="en-US" sz="4000" b="1">
                <a:solidFill>
                  <a:prstClr val="black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 Plan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389888" y="1648815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01554" cy="4462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000" b="1">
                <a:latin typeface="Garamond"/>
              </a:rPr>
              <a:t>Commitment 3, Objective 3.1- PWCS will engage families as authentic partners in education to support academic progress.</a:t>
            </a:r>
          </a:p>
          <a:p>
            <a:pPr marL="0" indent="0" algn="ctr">
              <a:buNone/>
            </a:pPr>
            <a:endParaRPr lang="en-US">
              <a:latin typeface="Garamond"/>
            </a:endParaRPr>
          </a:p>
          <a:p>
            <a:pPr marL="0" indent="0" algn="ctr">
              <a:buNone/>
            </a:pPr>
            <a:r>
              <a:rPr lang="en-US" sz="3200">
                <a:latin typeface="Garamond"/>
              </a:rPr>
              <a:t>85% of schools will have a high-functioning advisory council that provide families with opportunities to engage in collaborative decision-making as authentic partners in education.  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592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2242548" y="765120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77"/>
                <a:ea typeface="+mj-ea"/>
                <a:cs typeface="Futura Medium" panose="020B0602020204020303" pitchFamily="34" charset="-79"/>
              </a:rPr>
              <a:t>Current State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389888" y="1648815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01554" cy="26286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</a:rPr>
              <a:t>There is no consistency in school advisory council practices across the school division.</a:t>
            </a:r>
            <a:endParaRPr lang="en-US"/>
          </a:p>
          <a:p>
            <a:pPr marL="457200" indent="-457200">
              <a:buFont typeface="Wingdings" panose="020B0604020202020204" pitchFamily="34" charset="0"/>
              <a:buChar char="Ø"/>
            </a:pPr>
            <a:endParaRPr lang="en-US" sz="3200">
              <a:latin typeface="Garamond" panose="02020404030301010803" pitchFamily="18" charset="0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</a:rPr>
              <a:t>School leaders and parents who serve on school advisory councils are unclear on what a high-functioning councils looks like and sounds like. </a:t>
            </a:r>
            <a:endParaRPr lang="en-US" sz="3200">
              <a:latin typeface="Garamond" panose="02020404030301010803" pitchFamily="18" charset="0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endParaRPr lang="en-US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535927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1693896" y="454593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77"/>
                <a:ea typeface="+mj-ea"/>
                <a:cs typeface="Futura Medium" panose="020B0602020204020303" pitchFamily="34" charset="-79"/>
              </a:rPr>
              <a:t>Project Timeline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389888" y="1648815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01554" cy="262868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8C6227-5561-B1A3-5F59-D0A2FAB18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59325"/>
              </p:ext>
            </p:extLst>
          </p:nvPr>
        </p:nvGraphicFramePr>
        <p:xfrm>
          <a:off x="1226389" y="1195669"/>
          <a:ext cx="8718720" cy="4668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2204">
                  <a:extLst>
                    <a:ext uri="{9D8B030D-6E8A-4147-A177-3AD203B41FA5}">
                      <a16:colId xmlns:a16="http://schemas.microsoft.com/office/drawing/2014/main" val="2700660251"/>
                    </a:ext>
                  </a:extLst>
                </a:gridCol>
                <a:gridCol w="6092982">
                  <a:extLst>
                    <a:ext uri="{9D8B030D-6E8A-4147-A177-3AD203B41FA5}">
                      <a16:colId xmlns:a16="http://schemas.microsoft.com/office/drawing/2014/main" val="3195710715"/>
                    </a:ext>
                  </a:extLst>
                </a:gridCol>
                <a:gridCol w="1363534">
                  <a:extLst>
                    <a:ext uri="{9D8B030D-6E8A-4147-A177-3AD203B41FA5}">
                      <a16:colId xmlns:a16="http://schemas.microsoft.com/office/drawing/2014/main" val="595983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/>
                        </a:rPr>
                        <a:t>Deliverable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/>
                        </a:rPr>
                        <a:t>Status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1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February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Task force evaluated current practices across the division. </a:t>
                      </a:r>
                      <a:endParaRPr lang="en-US" sz="14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9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March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Task force drafted recommended best practices.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8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April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Task force held feedback sessions with principals, assistant principals and parents.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4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Task force revised the best practices based on the above feedback.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15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March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Level associates used best practices to draft Standards of Excellence for school advisory councils.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Level associates approved Standards of Excellence for school advisory councils.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07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May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Level associates developed high-functioning school advisory council indicators with school and central office staff. </a:t>
                      </a:r>
                      <a:endParaRPr lang="en-US" sz="14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56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May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Engagement with continuous improvement coaches and principals on expectations for school advisory councils. </a:t>
                      </a:r>
                      <a:endParaRPr lang="en-US" sz="14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July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Level associates and continuous improvement coaches supported school teams in development of Family and Community Engagement goals. </a:t>
                      </a:r>
                      <a:endParaRPr lang="en-US" sz="14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587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July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Provided project progress update to executive leadership team.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82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9746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389888" y="1648815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01554" cy="262868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8C6227-5561-B1A3-5F59-D0A2FAB18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98998"/>
              </p:ext>
            </p:extLst>
          </p:nvPr>
        </p:nvGraphicFramePr>
        <p:xfrm>
          <a:off x="838200" y="1353820"/>
          <a:ext cx="9833191" cy="44200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7338">
                  <a:extLst>
                    <a:ext uri="{9D8B030D-6E8A-4147-A177-3AD203B41FA5}">
                      <a16:colId xmlns:a16="http://schemas.microsoft.com/office/drawing/2014/main" val="2700660251"/>
                    </a:ext>
                  </a:extLst>
                </a:gridCol>
                <a:gridCol w="6688025">
                  <a:extLst>
                    <a:ext uri="{9D8B030D-6E8A-4147-A177-3AD203B41FA5}">
                      <a16:colId xmlns:a16="http://schemas.microsoft.com/office/drawing/2014/main" val="3195710715"/>
                    </a:ext>
                  </a:extLst>
                </a:gridCol>
                <a:gridCol w="1537828">
                  <a:extLst>
                    <a:ext uri="{9D8B030D-6E8A-4147-A177-3AD203B41FA5}">
                      <a16:colId xmlns:a16="http://schemas.microsoft.com/office/drawing/2014/main" val="595983821"/>
                    </a:ext>
                  </a:extLst>
                </a:gridCol>
              </a:tblGrid>
              <a:tr h="453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/>
                        </a:rPr>
                        <a:t>Deliverable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Garamond"/>
                        </a:rPr>
                        <a:t>Status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14168"/>
                  </a:ext>
                </a:extLst>
              </a:tr>
              <a:tr h="641296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July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Finalized updates to the school advisory council resources in the Canvas module for principals.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91699"/>
                  </a:ext>
                </a:extLst>
              </a:tr>
              <a:tr h="779421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August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>
                          <a:latin typeface="Garamond"/>
                        </a:rPr>
                        <a:t>Reviewed Standards of Excellence for School Advisory Councils along with supporting resources on day two of the division leadership conference.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89637"/>
                  </a:ext>
                </a:extLst>
              </a:tr>
              <a:tr h="552501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Trained family liaisons on the topic of school advisory councils.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10176"/>
                  </a:ext>
                </a:extLst>
              </a:tr>
              <a:tr h="641296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October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Standards of Excellence for School Advisory Councils will be shared with the Superintendent’s Advisory Council on Instruction.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Scheduled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49290"/>
                  </a:ext>
                </a:extLst>
              </a:tr>
              <a:tr h="710359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On-going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School leaders and continuous improvement teams will receive support and implementation monitoring during BOY, MOY and EOY progress monitoring meetings.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Scheduled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157650"/>
                  </a:ext>
                </a:extLst>
              </a:tr>
              <a:tr h="641296"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On-going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Garamond"/>
                        </a:rPr>
                        <a:t>Level associates will report the percentage of schools with high-functioning school advisory councils following each progress monitoring cycle.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Garamond"/>
                        </a:rPr>
                        <a:t>Scheduled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3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12353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2233494" y="792280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407995" y="1709329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DCD51-F8DE-6FAD-ED49-E8AC09738761}"/>
              </a:ext>
            </a:extLst>
          </p:cNvPr>
          <p:cNvSpPr txBox="1"/>
          <p:nvPr/>
        </p:nvSpPr>
        <p:spPr>
          <a:xfrm>
            <a:off x="2498756" y="650640"/>
            <a:ext cx="663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High-Functioning School Advisory Councils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7FF68-D117-CAC5-464A-A5181F4BD526}"/>
              </a:ext>
            </a:extLst>
          </p:cNvPr>
          <p:cNvSpPr txBox="1"/>
          <p:nvPr/>
        </p:nvSpPr>
        <p:spPr>
          <a:xfrm>
            <a:off x="1029561" y="2073245"/>
            <a:ext cx="892671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Garamond"/>
              </a:rPr>
              <a:t>At your table group, discuss what you think a high-functioning school advisory council looks like and sounds 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Garamond"/>
              </a:rPr>
              <a:t>Write your ideas on the chart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Garam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>
                <a:latin typeface="Garamond"/>
              </a:rPr>
              <a:t>Be prepared to share your thinking!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505249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2233494" y="792280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1407995" y="1709329"/>
            <a:ext cx="9208008" cy="375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DCD51-F8DE-6FAD-ED49-E8AC09738761}"/>
              </a:ext>
            </a:extLst>
          </p:cNvPr>
          <p:cNvSpPr txBox="1"/>
          <p:nvPr/>
        </p:nvSpPr>
        <p:spPr>
          <a:xfrm>
            <a:off x="2498756" y="650640"/>
            <a:ext cx="663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High-Functioning School Advisory Councils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7FF68-D117-CAC5-464A-A5181F4BD526}"/>
              </a:ext>
            </a:extLst>
          </p:cNvPr>
          <p:cNvSpPr txBox="1"/>
          <p:nvPr/>
        </p:nvSpPr>
        <p:spPr>
          <a:xfrm>
            <a:off x="1029561" y="2073245"/>
            <a:ext cx="89267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Garamond" panose="02020404030301010803" pitchFamily="18" charset="0"/>
              </a:rPr>
              <a:t>Provides families with opportunities to be engaged as authentic partners in their child’s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Garamond" panose="02020404030301010803" pitchFamily="18" charset="0"/>
              </a:rPr>
              <a:t>Allows families to participate in the decision-making process at the local school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Garamond" panose="02020404030301010803" pitchFamily="18" charset="0"/>
              </a:rPr>
              <a:t>Provides opportunities for families to give input into the school’s continuous improvement plan and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Garamond" panose="02020404030301010803" pitchFamily="18" charset="0"/>
              </a:rPr>
              <a:t>Gives regular updates on progress toward meeting the goals on a school’s continuous improvement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Garamond" panose="02020404030301010803" pitchFamily="18" charset="0"/>
              </a:rPr>
              <a:t>Assists with facilitating communication between school staff and the school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754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1881651" y="693453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black"/>
                </a:solidFill>
                <a:latin typeface="Adobe Garamond Pro"/>
                <a:cs typeface="Futura Medium"/>
              </a:rPr>
              <a:t>Schedule</a:t>
            </a:r>
            <a:endParaRPr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B9B6E-8E24-475D-A916-E5AAD880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00"/>
            <a:ext cx="9301681" cy="37487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sz="3200" b="1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>
              <a:latin typeface="Garamond"/>
              <a:cs typeface="Arial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Six times each school year between September and June.  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Held separately from other parent-teacher organizations.    </a:t>
            </a:r>
            <a:endParaRPr lang="en-US" sz="3200">
              <a:latin typeface="Garamond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  Schools may select the meeting date and time of day based on what is best for the school community.   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200">
                <a:latin typeface="Garamond"/>
                <a:cs typeface="Arial"/>
              </a:rPr>
              <a:t>  Schools may offer virtual attendance options.</a:t>
            </a:r>
            <a:r>
              <a:rPr lang="en-US" sz="1000">
                <a:latin typeface="Arial"/>
                <a:cs typeface="Arial"/>
              </a:rPr>
              <a:t> </a:t>
            </a:r>
            <a:endParaRPr lang="en-US"/>
          </a:p>
          <a:p>
            <a:pPr>
              <a:buFont typeface="Wingdings" panose="020B0604020202020204" pitchFamily="34" charset="0"/>
              <a:buChar char="Ø"/>
            </a:pPr>
            <a:endParaRPr lang="en-US" sz="1000">
              <a:latin typeface="Arial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sz="10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latin typeface="Garamond" panose="02020404030301010803" pitchFamily="18" charset="0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altLang="en-US">
              <a:latin typeface="Garamond" panose="02020404030301010803" pitchFamily="18" charset="0"/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331301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cc6cff-793e-4f32-8fb8-de9284cf9240">
      <Terms xmlns="http://schemas.microsoft.com/office/infopath/2007/PartnerControls"/>
    </lcf76f155ced4ddcb4097134ff3c332f>
    <TaxCatchAll xmlns="1f28a4a4-00e2-40fe-9f8f-ed68e03f3d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6AAA03B1CAF479F6A4C529D9F7673" ma:contentTypeVersion="13" ma:contentTypeDescription="Create a new document." ma:contentTypeScope="" ma:versionID="40aa13fdb8bb6b3d274ebf8297567f65">
  <xsd:schema xmlns:xsd="http://www.w3.org/2001/XMLSchema" xmlns:xs="http://www.w3.org/2001/XMLSchema" xmlns:p="http://schemas.microsoft.com/office/2006/metadata/properties" xmlns:ns2="48cc6cff-793e-4f32-8fb8-de9284cf9240" xmlns:ns3="1f28a4a4-00e2-40fe-9f8f-ed68e03f3d8c" targetNamespace="http://schemas.microsoft.com/office/2006/metadata/properties" ma:root="true" ma:fieldsID="dd00fdef62cc7f4104387d80cbb224e3" ns2:_="" ns3:_="">
    <xsd:import namespace="48cc6cff-793e-4f32-8fb8-de9284cf9240"/>
    <xsd:import namespace="1f28a4a4-00e2-40fe-9f8f-ed68e03f3d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c6cff-793e-4f32-8fb8-de9284cf9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23fc58c-6e33-4da0-902c-7e32230b8d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a4a4-00e2-40fe-9f8f-ed68e03f3d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189f3a3-1ce3-45c8-870b-72973f1c0167}" ma:internalName="TaxCatchAll" ma:showField="CatchAllData" ma:web="1f28a4a4-00e2-40fe-9f8f-ed68e03f3d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B855F1-4E44-4BB6-A0C0-DBACE79B6399}">
  <ds:schemaRefs>
    <ds:schemaRef ds:uri="1f28a4a4-00e2-40fe-9f8f-ed68e03f3d8c"/>
    <ds:schemaRef ds:uri="48cc6cff-793e-4f32-8fb8-de9284cf92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B837DC-55D6-428E-A209-30A4D4528316}"/>
</file>

<file path=customXml/itemProps3.xml><?xml version="1.0" encoding="utf-8"?>
<ds:datastoreItem xmlns:ds="http://schemas.openxmlformats.org/officeDocument/2006/customXml" ds:itemID="{6E896493-001B-4C63-8372-824BB3DFDC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A. Shahan</dc:creator>
  <cp:revision>1</cp:revision>
  <cp:lastPrinted>2024-10-10T13:06:33Z</cp:lastPrinted>
  <dcterms:created xsi:type="dcterms:W3CDTF">2016-09-07T14:43:55Z</dcterms:created>
  <dcterms:modified xsi:type="dcterms:W3CDTF">2024-10-10T13:29:37Z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0x010100F256AAA03B1CAF479F6A4C529D9F7673</vt:lpwstr>
  </property>
  <property fmtid="{D5CDD505-2E9C-101B-9397-08002B2CF9AE}" pid="3" name="MediaServiceImageTags">
    <vt:lpwstr/>
  </property>
</Properties>
</file>