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9" r:id="rId6"/>
    <p:sldId id="272" r:id="rId7"/>
    <p:sldId id="273" r:id="rId8"/>
    <p:sldId id="261" r:id="rId9"/>
    <p:sldId id="284" r:id="rId10"/>
    <p:sldId id="280" r:id="rId11"/>
    <p:sldId id="263" r:id="rId12"/>
    <p:sldId id="271" r:id="rId13"/>
    <p:sldId id="262" r:id="rId14"/>
    <p:sldId id="292" r:id="rId15"/>
    <p:sldId id="283" r:id="rId16"/>
    <p:sldId id="288" r:id="rId17"/>
    <p:sldId id="296" r:id="rId18"/>
    <p:sldId id="293" r:id="rId19"/>
    <p:sldId id="295" r:id="rId20"/>
    <p:sldId id="289" r:id="rId21"/>
    <p:sldId id="270" r:id="rId22"/>
    <p:sldId id="260" r:id="rId23"/>
    <p:sldId id="265" r:id="rId24"/>
    <p:sldId id="290" r:id="rId25"/>
    <p:sldId id="291" r:id="rId26"/>
    <p:sldId id="267" r:id="rId27"/>
    <p:sldId id="282"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3B77B3"/>
    <a:srgbClr val="4382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A9A8F8-9543-44E6-A73C-CDB1A9E8454A}" v="1" dt="2020-02-10T19:37:22.2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8" autoAdjust="0"/>
    <p:restoredTop sz="94628" autoAdjust="0"/>
  </p:normalViewPr>
  <p:slideViewPr>
    <p:cSldViewPr>
      <p:cViewPr varScale="1">
        <p:scale>
          <a:sx n="74" d="100"/>
          <a:sy n="74" d="100"/>
        </p:scale>
        <p:origin x="64" y="4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B99EB4-EB2D-462E-8880-A4D09019AF3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CDBF4AFC-95FC-4D53-B09C-7316BDC0ED81}">
      <dgm:prSet/>
      <dgm:spPr/>
      <dgm:t>
        <a:bodyPr/>
        <a:lstStyle/>
        <a:p>
          <a:pPr>
            <a:lnSpc>
              <a:spcPct val="100000"/>
            </a:lnSpc>
          </a:pPr>
          <a:r>
            <a:rPr lang="en-US" b="1"/>
            <a:t>RECOGNIZE:</a:t>
          </a:r>
          <a:endParaRPr lang="en-US"/>
        </a:p>
      </dgm:t>
    </dgm:pt>
    <dgm:pt modelId="{757D69D2-84FA-4851-A0A9-3594BDB6ACD0}" type="parTrans" cxnId="{86254352-A617-4298-8195-FC6B9E1F983B}">
      <dgm:prSet/>
      <dgm:spPr/>
      <dgm:t>
        <a:bodyPr/>
        <a:lstStyle/>
        <a:p>
          <a:endParaRPr lang="en-US"/>
        </a:p>
      </dgm:t>
    </dgm:pt>
    <dgm:pt modelId="{45CC34C5-C436-4700-849F-D9E8E94A23DC}" type="sibTrans" cxnId="{86254352-A617-4298-8195-FC6B9E1F983B}">
      <dgm:prSet/>
      <dgm:spPr/>
      <dgm:t>
        <a:bodyPr/>
        <a:lstStyle/>
        <a:p>
          <a:endParaRPr lang="en-US"/>
        </a:p>
      </dgm:t>
    </dgm:pt>
    <dgm:pt modelId="{83F3EA56-59B0-4356-BCD8-588D55A1BA39}">
      <dgm:prSet/>
      <dgm:spPr/>
      <dgm:t>
        <a:bodyPr/>
        <a:lstStyle/>
        <a:p>
          <a:pPr>
            <a:lnSpc>
              <a:spcPct val="100000"/>
            </a:lnSpc>
          </a:pPr>
          <a:r>
            <a:rPr lang="en-US" b="1" dirty="0"/>
            <a:t>What is a Conflict of Interest (COI)?</a:t>
          </a:r>
          <a:endParaRPr lang="en-US" dirty="0"/>
        </a:p>
      </dgm:t>
    </dgm:pt>
    <dgm:pt modelId="{7243737E-8BBA-4813-92E1-D58569E43937}" type="parTrans" cxnId="{5F91FCE3-E6B0-47AF-B650-ADC7E5E2E882}">
      <dgm:prSet/>
      <dgm:spPr/>
      <dgm:t>
        <a:bodyPr/>
        <a:lstStyle/>
        <a:p>
          <a:endParaRPr lang="en-US"/>
        </a:p>
      </dgm:t>
    </dgm:pt>
    <dgm:pt modelId="{87E7CD4B-6F70-40A1-8DEC-72B2949CDEF9}" type="sibTrans" cxnId="{5F91FCE3-E6B0-47AF-B650-ADC7E5E2E882}">
      <dgm:prSet/>
      <dgm:spPr/>
      <dgm:t>
        <a:bodyPr/>
        <a:lstStyle/>
        <a:p>
          <a:endParaRPr lang="en-US"/>
        </a:p>
      </dgm:t>
    </dgm:pt>
    <dgm:pt modelId="{42033916-0B54-4FA0-A709-3D520C8FE975}">
      <dgm:prSet/>
      <dgm:spPr/>
      <dgm:t>
        <a:bodyPr/>
        <a:lstStyle/>
        <a:p>
          <a:pPr>
            <a:lnSpc>
              <a:spcPct val="100000"/>
            </a:lnSpc>
          </a:pPr>
          <a:r>
            <a:rPr lang="en-US" b="1"/>
            <a:t>Applicable Laws and Regulations</a:t>
          </a:r>
          <a:endParaRPr lang="en-US"/>
        </a:p>
      </dgm:t>
    </dgm:pt>
    <dgm:pt modelId="{9FC3322E-739D-4F61-A7F6-6D9AD4739C94}" type="parTrans" cxnId="{3B2FD0F2-1132-459C-86D6-93EA47B97353}">
      <dgm:prSet/>
      <dgm:spPr/>
      <dgm:t>
        <a:bodyPr/>
        <a:lstStyle/>
        <a:p>
          <a:endParaRPr lang="en-US"/>
        </a:p>
      </dgm:t>
    </dgm:pt>
    <dgm:pt modelId="{A82A4BA7-3026-486B-9302-57E5177C9B30}" type="sibTrans" cxnId="{3B2FD0F2-1132-459C-86D6-93EA47B97353}">
      <dgm:prSet/>
      <dgm:spPr/>
      <dgm:t>
        <a:bodyPr/>
        <a:lstStyle/>
        <a:p>
          <a:endParaRPr lang="en-US"/>
        </a:p>
      </dgm:t>
    </dgm:pt>
    <dgm:pt modelId="{8559BE5E-E566-4E69-B848-F186B382DD16}">
      <dgm:prSet/>
      <dgm:spPr/>
      <dgm:t>
        <a:bodyPr/>
        <a:lstStyle/>
        <a:p>
          <a:pPr>
            <a:lnSpc>
              <a:spcPct val="100000"/>
            </a:lnSpc>
          </a:pPr>
          <a:r>
            <a:rPr lang="en-US" b="1"/>
            <a:t>Avoiding the Appearance of Impropriety</a:t>
          </a:r>
          <a:endParaRPr lang="en-US"/>
        </a:p>
      </dgm:t>
    </dgm:pt>
    <dgm:pt modelId="{BA99E6CC-465F-48AD-999C-21F2165F8392}" type="parTrans" cxnId="{733DB08C-EE30-4E67-9DC6-EAC5ED8F2814}">
      <dgm:prSet/>
      <dgm:spPr/>
      <dgm:t>
        <a:bodyPr/>
        <a:lstStyle/>
        <a:p>
          <a:endParaRPr lang="en-US"/>
        </a:p>
      </dgm:t>
    </dgm:pt>
    <dgm:pt modelId="{AEC24C51-463D-45CD-ABB3-632FAB3141FB}" type="sibTrans" cxnId="{733DB08C-EE30-4E67-9DC6-EAC5ED8F2814}">
      <dgm:prSet/>
      <dgm:spPr/>
      <dgm:t>
        <a:bodyPr/>
        <a:lstStyle/>
        <a:p>
          <a:endParaRPr lang="en-US"/>
        </a:p>
      </dgm:t>
    </dgm:pt>
    <dgm:pt modelId="{80D5ECC0-E8D5-4901-974E-6A415165742E}">
      <dgm:prSet/>
      <dgm:spPr/>
      <dgm:t>
        <a:bodyPr/>
        <a:lstStyle/>
        <a:p>
          <a:pPr>
            <a:lnSpc>
              <a:spcPct val="100000"/>
            </a:lnSpc>
          </a:pPr>
          <a:r>
            <a:rPr lang="en-US" b="1" dirty="0"/>
            <a:t>Types of Conflicts</a:t>
          </a:r>
          <a:endParaRPr lang="en-US" dirty="0"/>
        </a:p>
      </dgm:t>
    </dgm:pt>
    <dgm:pt modelId="{C4F94650-663B-4F07-8E41-06D796FCEA91}" type="parTrans" cxnId="{6DE9A465-2227-4501-B2ED-A72B37D5594D}">
      <dgm:prSet/>
      <dgm:spPr/>
      <dgm:t>
        <a:bodyPr/>
        <a:lstStyle/>
        <a:p>
          <a:endParaRPr lang="en-US"/>
        </a:p>
      </dgm:t>
    </dgm:pt>
    <dgm:pt modelId="{DA641750-8B4D-40A2-90BC-8AAE3C876DCA}" type="sibTrans" cxnId="{6DE9A465-2227-4501-B2ED-A72B37D5594D}">
      <dgm:prSet/>
      <dgm:spPr/>
      <dgm:t>
        <a:bodyPr/>
        <a:lstStyle/>
        <a:p>
          <a:endParaRPr lang="en-US"/>
        </a:p>
      </dgm:t>
    </dgm:pt>
    <dgm:pt modelId="{C9C41D3F-BA96-459A-ACE0-6BB0860DF4DF}">
      <dgm:prSet/>
      <dgm:spPr/>
      <dgm:t>
        <a:bodyPr/>
        <a:lstStyle/>
        <a:p>
          <a:r>
            <a:rPr lang="en-US" b="1" dirty="0"/>
            <a:t> Improper Use of Position</a:t>
          </a:r>
          <a:endParaRPr lang="en-US" dirty="0"/>
        </a:p>
      </dgm:t>
    </dgm:pt>
    <dgm:pt modelId="{24E2B1F5-E6F5-4B53-AB5B-CD66BB7C320F}" type="parTrans" cxnId="{E8FC2069-1C92-471D-BF23-17E1CADA14C1}">
      <dgm:prSet/>
      <dgm:spPr/>
      <dgm:t>
        <a:bodyPr/>
        <a:lstStyle/>
        <a:p>
          <a:endParaRPr lang="en-US"/>
        </a:p>
      </dgm:t>
    </dgm:pt>
    <dgm:pt modelId="{448CB398-C330-4BC0-8F93-BBA093944D6D}" type="sibTrans" cxnId="{E8FC2069-1C92-471D-BF23-17E1CADA14C1}">
      <dgm:prSet/>
      <dgm:spPr/>
      <dgm:t>
        <a:bodyPr/>
        <a:lstStyle/>
        <a:p>
          <a:endParaRPr lang="en-US"/>
        </a:p>
      </dgm:t>
    </dgm:pt>
    <dgm:pt modelId="{9EEABD62-49F0-4156-81F8-A0374848EF51}">
      <dgm:prSet/>
      <dgm:spPr/>
      <dgm:t>
        <a:bodyPr/>
        <a:lstStyle/>
        <a:p>
          <a:r>
            <a:rPr lang="en-US" b="1" dirty="0"/>
            <a:t> Prohibited Gifts/Services</a:t>
          </a:r>
          <a:endParaRPr lang="en-US" dirty="0"/>
        </a:p>
      </dgm:t>
    </dgm:pt>
    <dgm:pt modelId="{C5B4E3CB-702C-465A-8E0E-3DCEFE648D76}" type="parTrans" cxnId="{EC2E5EA6-72CE-4AEA-8272-A5E698A66766}">
      <dgm:prSet/>
      <dgm:spPr/>
      <dgm:t>
        <a:bodyPr/>
        <a:lstStyle/>
        <a:p>
          <a:endParaRPr lang="en-US"/>
        </a:p>
      </dgm:t>
    </dgm:pt>
    <dgm:pt modelId="{D4DE88D3-CA48-4516-8698-408956F90BF6}" type="sibTrans" cxnId="{EC2E5EA6-72CE-4AEA-8272-A5E698A66766}">
      <dgm:prSet/>
      <dgm:spPr/>
      <dgm:t>
        <a:bodyPr/>
        <a:lstStyle/>
        <a:p>
          <a:endParaRPr lang="en-US"/>
        </a:p>
      </dgm:t>
    </dgm:pt>
    <dgm:pt modelId="{848BD753-B440-4742-B0C0-ABEC092998B4}">
      <dgm:prSet/>
      <dgm:spPr/>
      <dgm:t>
        <a:bodyPr/>
        <a:lstStyle/>
        <a:p>
          <a:r>
            <a:rPr lang="en-US" b="1" dirty="0"/>
            <a:t> Personal Interests Defined</a:t>
          </a:r>
          <a:endParaRPr lang="en-US" dirty="0"/>
        </a:p>
      </dgm:t>
    </dgm:pt>
    <dgm:pt modelId="{761A49C7-6683-4D47-8DCE-79358C38145C}" type="parTrans" cxnId="{69E681DB-B80A-483A-A38B-3AB00E2BF687}">
      <dgm:prSet/>
      <dgm:spPr/>
      <dgm:t>
        <a:bodyPr/>
        <a:lstStyle/>
        <a:p>
          <a:endParaRPr lang="en-US"/>
        </a:p>
      </dgm:t>
    </dgm:pt>
    <dgm:pt modelId="{9D93CD8D-078C-4124-8911-A56A2E072CB4}" type="sibTrans" cxnId="{69E681DB-B80A-483A-A38B-3AB00E2BF687}">
      <dgm:prSet/>
      <dgm:spPr/>
      <dgm:t>
        <a:bodyPr/>
        <a:lstStyle/>
        <a:p>
          <a:endParaRPr lang="en-US"/>
        </a:p>
      </dgm:t>
    </dgm:pt>
    <dgm:pt modelId="{0E0690F1-8817-4B00-B8D0-DFFA6392D91B}">
      <dgm:prSet/>
      <dgm:spPr/>
      <dgm:t>
        <a:bodyPr/>
        <a:lstStyle/>
        <a:p>
          <a:r>
            <a:rPr lang="en-US" b="1" dirty="0"/>
            <a:t> Prohibited Personal Interests in Transactions</a:t>
          </a:r>
          <a:endParaRPr lang="en-US" dirty="0"/>
        </a:p>
      </dgm:t>
    </dgm:pt>
    <dgm:pt modelId="{442AB53D-BA9D-4B07-B228-8BB4F29B3BE4}" type="parTrans" cxnId="{48911A6B-8388-4484-8E4D-D8EA0FCCF30D}">
      <dgm:prSet/>
      <dgm:spPr/>
      <dgm:t>
        <a:bodyPr/>
        <a:lstStyle/>
        <a:p>
          <a:endParaRPr lang="en-US"/>
        </a:p>
      </dgm:t>
    </dgm:pt>
    <dgm:pt modelId="{885F9824-6529-4C11-A8EB-1CE7F320FE82}" type="sibTrans" cxnId="{48911A6B-8388-4484-8E4D-D8EA0FCCF30D}">
      <dgm:prSet/>
      <dgm:spPr/>
      <dgm:t>
        <a:bodyPr/>
        <a:lstStyle/>
        <a:p>
          <a:endParaRPr lang="en-US"/>
        </a:p>
      </dgm:t>
    </dgm:pt>
    <dgm:pt modelId="{A82E744B-AA50-41ED-9D53-13C3342FC695}">
      <dgm:prSet/>
      <dgm:spPr/>
      <dgm:t>
        <a:bodyPr/>
        <a:lstStyle/>
        <a:p>
          <a:r>
            <a:rPr lang="en-US" b="1" dirty="0"/>
            <a:t> Prohibited Personal Interests in Contracts</a:t>
          </a:r>
          <a:endParaRPr lang="en-US" dirty="0"/>
        </a:p>
      </dgm:t>
    </dgm:pt>
    <dgm:pt modelId="{572A1E2B-54BC-4591-A5D4-DA23545079F4}" type="parTrans" cxnId="{5CDE6A08-090B-4137-8633-7C78ACD50599}">
      <dgm:prSet/>
      <dgm:spPr/>
      <dgm:t>
        <a:bodyPr/>
        <a:lstStyle/>
        <a:p>
          <a:endParaRPr lang="en-US"/>
        </a:p>
      </dgm:t>
    </dgm:pt>
    <dgm:pt modelId="{238A4CC4-B3A1-4E3C-AC8F-5EEB42EBF935}" type="sibTrans" cxnId="{5CDE6A08-090B-4137-8633-7C78ACD50599}">
      <dgm:prSet/>
      <dgm:spPr/>
      <dgm:t>
        <a:bodyPr/>
        <a:lstStyle/>
        <a:p>
          <a:endParaRPr lang="en-US"/>
        </a:p>
      </dgm:t>
    </dgm:pt>
    <dgm:pt modelId="{08593E04-7A24-471B-9C34-B4423B34B6A5}">
      <dgm:prSet/>
      <dgm:spPr/>
      <dgm:t>
        <a:bodyPr/>
        <a:lstStyle/>
        <a:p>
          <a:pPr>
            <a:lnSpc>
              <a:spcPct val="100000"/>
            </a:lnSpc>
          </a:pPr>
          <a:r>
            <a:rPr lang="en-US" b="1"/>
            <a:t>REPORT</a:t>
          </a:r>
          <a:endParaRPr lang="en-US"/>
        </a:p>
      </dgm:t>
    </dgm:pt>
    <dgm:pt modelId="{919B38FB-D33E-4263-81E9-93DFFB840395}" type="parTrans" cxnId="{E0A761FB-706F-48DE-B5B7-792322973BFE}">
      <dgm:prSet/>
      <dgm:spPr/>
      <dgm:t>
        <a:bodyPr/>
        <a:lstStyle/>
        <a:p>
          <a:endParaRPr lang="en-US"/>
        </a:p>
      </dgm:t>
    </dgm:pt>
    <dgm:pt modelId="{1F424ACF-AF93-4DBB-9921-189FDF848EA9}" type="sibTrans" cxnId="{E0A761FB-706F-48DE-B5B7-792322973BFE}">
      <dgm:prSet/>
      <dgm:spPr/>
      <dgm:t>
        <a:bodyPr/>
        <a:lstStyle/>
        <a:p>
          <a:endParaRPr lang="en-US"/>
        </a:p>
      </dgm:t>
    </dgm:pt>
    <dgm:pt modelId="{BDC43228-1BD1-41F3-B35C-5E3226E921E6}">
      <dgm:prSet/>
      <dgm:spPr/>
      <dgm:t>
        <a:bodyPr/>
        <a:lstStyle/>
        <a:p>
          <a:pPr>
            <a:lnSpc>
              <a:spcPct val="100000"/>
            </a:lnSpc>
          </a:pPr>
          <a:r>
            <a:rPr lang="en-US" b="1"/>
            <a:t>Disclosure Requirements</a:t>
          </a:r>
          <a:endParaRPr lang="en-US"/>
        </a:p>
      </dgm:t>
    </dgm:pt>
    <dgm:pt modelId="{5D85D25B-2497-419C-AE54-39353EA3A5BD}" type="parTrans" cxnId="{D7D1FA1F-94F7-4525-9EB4-D9A8723F275F}">
      <dgm:prSet/>
      <dgm:spPr/>
      <dgm:t>
        <a:bodyPr/>
        <a:lstStyle/>
        <a:p>
          <a:endParaRPr lang="en-US"/>
        </a:p>
      </dgm:t>
    </dgm:pt>
    <dgm:pt modelId="{183B98FC-28F0-4B95-93D4-1265B178F61D}" type="sibTrans" cxnId="{D7D1FA1F-94F7-4525-9EB4-D9A8723F275F}">
      <dgm:prSet/>
      <dgm:spPr/>
      <dgm:t>
        <a:bodyPr/>
        <a:lstStyle/>
        <a:p>
          <a:endParaRPr lang="en-US"/>
        </a:p>
      </dgm:t>
    </dgm:pt>
    <dgm:pt modelId="{2C512B8A-A808-4E20-A85A-307953EB0C26}">
      <dgm:prSet/>
      <dgm:spPr/>
      <dgm:t>
        <a:bodyPr/>
        <a:lstStyle/>
        <a:p>
          <a:pPr>
            <a:lnSpc>
              <a:spcPct val="100000"/>
            </a:lnSpc>
          </a:pPr>
          <a:r>
            <a:rPr lang="en-US" b="1"/>
            <a:t>RESOLVE</a:t>
          </a:r>
          <a:endParaRPr lang="en-US"/>
        </a:p>
      </dgm:t>
    </dgm:pt>
    <dgm:pt modelId="{4C2D40CE-CB0C-44C2-B475-6AED94979455}" type="parTrans" cxnId="{8B5371C5-476F-40A3-B9B1-EE55939255ED}">
      <dgm:prSet/>
      <dgm:spPr/>
      <dgm:t>
        <a:bodyPr/>
        <a:lstStyle/>
        <a:p>
          <a:endParaRPr lang="en-US"/>
        </a:p>
      </dgm:t>
    </dgm:pt>
    <dgm:pt modelId="{DBDEE4FF-CF80-4A92-AC25-327366254089}" type="sibTrans" cxnId="{8B5371C5-476F-40A3-B9B1-EE55939255ED}">
      <dgm:prSet/>
      <dgm:spPr/>
      <dgm:t>
        <a:bodyPr/>
        <a:lstStyle/>
        <a:p>
          <a:endParaRPr lang="en-US"/>
        </a:p>
      </dgm:t>
    </dgm:pt>
    <dgm:pt modelId="{F007FBA3-D8DC-48A9-847A-277F71E08C91}">
      <dgm:prSet/>
      <dgm:spPr/>
      <dgm:t>
        <a:bodyPr/>
        <a:lstStyle/>
        <a:p>
          <a:pPr>
            <a:lnSpc>
              <a:spcPct val="100000"/>
            </a:lnSpc>
          </a:pPr>
          <a:r>
            <a:rPr lang="en-US" b="1"/>
            <a:t>Management Plan</a:t>
          </a:r>
          <a:endParaRPr lang="en-US"/>
        </a:p>
      </dgm:t>
    </dgm:pt>
    <dgm:pt modelId="{AE3B321F-8064-42B6-9BEA-1BFEC79E9C5E}" type="parTrans" cxnId="{0D71F46C-88AA-4C8D-A67A-5111B55E5E51}">
      <dgm:prSet/>
      <dgm:spPr/>
      <dgm:t>
        <a:bodyPr/>
        <a:lstStyle/>
        <a:p>
          <a:endParaRPr lang="en-US"/>
        </a:p>
      </dgm:t>
    </dgm:pt>
    <dgm:pt modelId="{F79837F6-2CAE-4BEC-8218-B3BD17659D88}" type="sibTrans" cxnId="{0D71F46C-88AA-4C8D-A67A-5111B55E5E51}">
      <dgm:prSet/>
      <dgm:spPr/>
      <dgm:t>
        <a:bodyPr/>
        <a:lstStyle/>
        <a:p>
          <a:endParaRPr lang="en-US"/>
        </a:p>
      </dgm:t>
    </dgm:pt>
    <dgm:pt modelId="{7F7A3755-9832-4C67-AB7C-BBDE840972BF}" type="pres">
      <dgm:prSet presAssocID="{F4B99EB4-EB2D-462E-8880-A4D09019AF3E}" presName="linear" presStyleCnt="0">
        <dgm:presLayoutVars>
          <dgm:dir/>
          <dgm:animLvl val="lvl"/>
          <dgm:resizeHandles val="exact"/>
        </dgm:presLayoutVars>
      </dgm:prSet>
      <dgm:spPr/>
    </dgm:pt>
    <dgm:pt modelId="{ACCFE62D-EAD9-4371-BB82-6E5144DA6EC7}" type="pres">
      <dgm:prSet presAssocID="{CDBF4AFC-95FC-4D53-B09C-7316BDC0ED81}" presName="parentLin" presStyleCnt="0"/>
      <dgm:spPr/>
    </dgm:pt>
    <dgm:pt modelId="{F73194BB-7BAE-47A4-9744-5EEA2663612F}" type="pres">
      <dgm:prSet presAssocID="{CDBF4AFC-95FC-4D53-B09C-7316BDC0ED81}" presName="parentLeftMargin" presStyleLbl="node1" presStyleIdx="0" presStyleCnt="3"/>
      <dgm:spPr/>
    </dgm:pt>
    <dgm:pt modelId="{FD79874F-4A7B-4950-8346-E99E9E7211C0}" type="pres">
      <dgm:prSet presAssocID="{CDBF4AFC-95FC-4D53-B09C-7316BDC0ED81}" presName="parentText" presStyleLbl="node1" presStyleIdx="0" presStyleCnt="3">
        <dgm:presLayoutVars>
          <dgm:chMax val="0"/>
          <dgm:bulletEnabled val="1"/>
        </dgm:presLayoutVars>
      </dgm:prSet>
      <dgm:spPr/>
    </dgm:pt>
    <dgm:pt modelId="{4CB9AF76-647A-42AD-B068-210713BA4803}" type="pres">
      <dgm:prSet presAssocID="{CDBF4AFC-95FC-4D53-B09C-7316BDC0ED81}" presName="negativeSpace" presStyleCnt="0"/>
      <dgm:spPr/>
    </dgm:pt>
    <dgm:pt modelId="{B26D7C39-D59E-4E6D-8B97-0A98698B558B}" type="pres">
      <dgm:prSet presAssocID="{CDBF4AFC-95FC-4D53-B09C-7316BDC0ED81}" presName="childText" presStyleLbl="conFgAcc1" presStyleIdx="0" presStyleCnt="3">
        <dgm:presLayoutVars>
          <dgm:bulletEnabled val="1"/>
        </dgm:presLayoutVars>
      </dgm:prSet>
      <dgm:spPr/>
    </dgm:pt>
    <dgm:pt modelId="{1DDDB08F-D3EB-48B0-AFA8-3C21C1FB7751}" type="pres">
      <dgm:prSet presAssocID="{45CC34C5-C436-4700-849F-D9E8E94A23DC}" presName="spaceBetweenRectangles" presStyleCnt="0"/>
      <dgm:spPr/>
    </dgm:pt>
    <dgm:pt modelId="{B34AA9B2-09CC-44A9-9567-B3C5E800E99A}" type="pres">
      <dgm:prSet presAssocID="{08593E04-7A24-471B-9C34-B4423B34B6A5}" presName="parentLin" presStyleCnt="0"/>
      <dgm:spPr/>
    </dgm:pt>
    <dgm:pt modelId="{2144EFD1-BB28-4573-9F03-7C1D49A0EB04}" type="pres">
      <dgm:prSet presAssocID="{08593E04-7A24-471B-9C34-B4423B34B6A5}" presName="parentLeftMargin" presStyleLbl="node1" presStyleIdx="0" presStyleCnt="3"/>
      <dgm:spPr/>
    </dgm:pt>
    <dgm:pt modelId="{DF364C2A-7CDC-4E5D-8E62-3D6FD96ACA9F}" type="pres">
      <dgm:prSet presAssocID="{08593E04-7A24-471B-9C34-B4423B34B6A5}" presName="parentText" presStyleLbl="node1" presStyleIdx="1" presStyleCnt="3">
        <dgm:presLayoutVars>
          <dgm:chMax val="0"/>
          <dgm:bulletEnabled val="1"/>
        </dgm:presLayoutVars>
      </dgm:prSet>
      <dgm:spPr/>
    </dgm:pt>
    <dgm:pt modelId="{3FA5FE2A-BCBA-46AD-AD00-99A52C24D06E}" type="pres">
      <dgm:prSet presAssocID="{08593E04-7A24-471B-9C34-B4423B34B6A5}" presName="negativeSpace" presStyleCnt="0"/>
      <dgm:spPr/>
    </dgm:pt>
    <dgm:pt modelId="{38609B9F-0A78-4FF4-AAE7-9B3F7AC7A891}" type="pres">
      <dgm:prSet presAssocID="{08593E04-7A24-471B-9C34-B4423B34B6A5}" presName="childText" presStyleLbl="conFgAcc1" presStyleIdx="1" presStyleCnt="3">
        <dgm:presLayoutVars>
          <dgm:bulletEnabled val="1"/>
        </dgm:presLayoutVars>
      </dgm:prSet>
      <dgm:spPr/>
    </dgm:pt>
    <dgm:pt modelId="{0033EA5F-D8E5-4BB7-B6E4-429D93F048AA}" type="pres">
      <dgm:prSet presAssocID="{1F424ACF-AF93-4DBB-9921-189FDF848EA9}" presName="spaceBetweenRectangles" presStyleCnt="0"/>
      <dgm:spPr/>
    </dgm:pt>
    <dgm:pt modelId="{6D6377DB-3C2E-4657-AD5D-F35EACFCCF49}" type="pres">
      <dgm:prSet presAssocID="{2C512B8A-A808-4E20-A85A-307953EB0C26}" presName="parentLin" presStyleCnt="0"/>
      <dgm:spPr/>
    </dgm:pt>
    <dgm:pt modelId="{C73E3816-EDCC-469D-A5D4-56B4A9CC974C}" type="pres">
      <dgm:prSet presAssocID="{2C512B8A-A808-4E20-A85A-307953EB0C26}" presName="parentLeftMargin" presStyleLbl="node1" presStyleIdx="1" presStyleCnt="3"/>
      <dgm:spPr/>
    </dgm:pt>
    <dgm:pt modelId="{06AB3646-FD0B-458F-B168-B2EC1EB7D0BD}" type="pres">
      <dgm:prSet presAssocID="{2C512B8A-A808-4E20-A85A-307953EB0C26}" presName="parentText" presStyleLbl="node1" presStyleIdx="2" presStyleCnt="3">
        <dgm:presLayoutVars>
          <dgm:chMax val="0"/>
          <dgm:bulletEnabled val="1"/>
        </dgm:presLayoutVars>
      </dgm:prSet>
      <dgm:spPr/>
    </dgm:pt>
    <dgm:pt modelId="{85F70277-A696-4304-A482-FEC0D42AF1A1}" type="pres">
      <dgm:prSet presAssocID="{2C512B8A-A808-4E20-A85A-307953EB0C26}" presName="negativeSpace" presStyleCnt="0"/>
      <dgm:spPr/>
    </dgm:pt>
    <dgm:pt modelId="{C94F0FF7-ADD2-4841-9D81-6C1976911356}" type="pres">
      <dgm:prSet presAssocID="{2C512B8A-A808-4E20-A85A-307953EB0C26}" presName="childText" presStyleLbl="conFgAcc1" presStyleIdx="2" presStyleCnt="3">
        <dgm:presLayoutVars>
          <dgm:bulletEnabled val="1"/>
        </dgm:presLayoutVars>
      </dgm:prSet>
      <dgm:spPr/>
    </dgm:pt>
  </dgm:ptLst>
  <dgm:cxnLst>
    <dgm:cxn modelId="{03CA4606-2B05-4AC5-ACDF-0276E571EF95}" type="presOf" srcId="{BDC43228-1BD1-41F3-B35C-5E3226E921E6}" destId="{38609B9F-0A78-4FF4-AAE7-9B3F7AC7A891}" srcOrd="0" destOrd="0" presId="urn:microsoft.com/office/officeart/2005/8/layout/list1"/>
    <dgm:cxn modelId="{5CDE6A08-090B-4137-8633-7C78ACD50599}" srcId="{80D5ECC0-E8D5-4901-974E-6A415165742E}" destId="{A82E744B-AA50-41ED-9D53-13C3342FC695}" srcOrd="4" destOrd="0" parTransId="{572A1E2B-54BC-4591-A5D4-DA23545079F4}" sibTransId="{238A4CC4-B3A1-4E3C-AC8F-5EEB42EBF935}"/>
    <dgm:cxn modelId="{C6AEAF17-67E2-4110-B7ED-19B946ED47C3}" type="presOf" srcId="{08593E04-7A24-471B-9C34-B4423B34B6A5}" destId="{DF364C2A-7CDC-4E5D-8E62-3D6FD96ACA9F}" srcOrd="1" destOrd="0" presId="urn:microsoft.com/office/officeart/2005/8/layout/list1"/>
    <dgm:cxn modelId="{D7D1FA1F-94F7-4525-9EB4-D9A8723F275F}" srcId="{08593E04-7A24-471B-9C34-B4423B34B6A5}" destId="{BDC43228-1BD1-41F3-B35C-5E3226E921E6}" srcOrd="0" destOrd="0" parTransId="{5D85D25B-2497-419C-AE54-39353EA3A5BD}" sibTransId="{183B98FC-28F0-4B95-93D4-1265B178F61D}"/>
    <dgm:cxn modelId="{80741E3E-CA70-40CA-8BB4-001916B9588F}" type="presOf" srcId="{42033916-0B54-4FA0-A709-3D520C8FE975}" destId="{B26D7C39-D59E-4E6D-8B97-0A98698B558B}" srcOrd="0" destOrd="1" presId="urn:microsoft.com/office/officeart/2005/8/layout/list1"/>
    <dgm:cxn modelId="{054AE540-F19C-415D-A8B2-FC6F2ED41E4F}" type="presOf" srcId="{9EEABD62-49F0-4156-81F8-A0374848EF51}" destId="{B26D7C39-D59E-4E6D-8B97-0A98698B558B}" srcOrd="0" destOrd="5" presId="urn:microsoft.com/office/officeart/2005/8/layout/list1"/>
    <dgm:cxn modelId="{6E40D942-3D27-4758-93FD-7A513C82C924}" type="presOf" srcId="{2C512B8A-A808-4E20-A85A-307953EB0C26}" destId="{C73E3816-EDCC-469D-A5D4-56B4A9CC974C}" srcOrd="0" destOrd="0" presId="urn:microsoft.com/office/officeart/2005/8/layout/list1"/>
    <dgm:cxn modelId="{6DE9A465-2227-4501-B2ED-A72B37D5594D}" srcId="{CDBF4AFC-95FC-4D53-B09C-7316BDC0ED81}" destId="{80D5ECC0-E8D5-4901-974E-6A415165742E}" srcOrd="3" destOrd="0" parTransId="{C4F94650-663B-4F07-8E41-06D796FCEA91}" sibTransId="{DA641750-8B4D-40A2-90BC-8AAE3C876DCA}"/>
    <dgm:cxn modelId="{4005F067-5C07-4E35-B311-13D331670908}" type="presOf" srcId="{A82E744B-AA50-41ED-9D53-13C3342FC695}" destId="{B26D7C39-D59E-4E6D-8B97-0A98698B558B}" srcOrd="0" destOrd="8" presId="urn:microsoft.com/office/officeart/2005/8/layout/list1"/>
    <dgm:cxn modelId="{E8FC2069-1C92-471D-BF23-17E1CADA14C1}" srcId="{80D5ECC0-E8D5-4901-974E-6A415165742E}" destId="{C9C41D3F-BA96-459A-ACE0-6BB0860DF4DF}" srcOrd="0" destOrd="0" parTransId="{24E2B1F5-E6F5-4B53-AB5B-CD66BB7C320F}" sibTransId="{448CB398-C330-4BC0-8F93-BBA093944D6D}"/>
    <dgm:cxn modelId="{48911A6B-8388-4484-8E4D-D8EA0FCCF30D}" srcId="{80D5ECC0-E8D5-4901-974E-6A415165742E}" destId="{0E0690F1-8817-4B00-B8D0-DFFA6392D91B}" srcOrd="3" destOrd="0" parTransId="{442AB53D-BA9D-4B07-B228-8BB4F29B3BE4}" sibTransId="{885F9824-6529-4C11-A8EB-1CE7F320FE82}"/>
    <dgm:cxn modelId="{816D404B-84B1-4124-B44E-CC6A2054A840}" type="presOf" srcId="{80D5ECC0-E8D5-4901-974E-6A415165742E}" destId="{B26D7C39-D59E-4E6D-8B97-0A98698B558B}" srcOrd="0" destOrd="3" presId="urn:microsoft.com/office/officeart/2005/8/layout/list1"/>
    <dgm:cxn modelId="{0D71F46C-88AA-4C8D-A67A-5111B55E5E51}" srcId="{2C512B8A-A808-4E20-A85A-307953EB0C26}" destId="{F007FBA3-D8DC-48A9-847A-277F71E08C91}" srcOrd="0" destOrd="0" parTransId="{AE3B321F-8064-42B6-9BEA-1BFEC79E9C5E}" sibTransId="{F79837F6-2CAE-4BEC-8218-B3BD17659D88}"/>
    <dgm:cxn modelId="{86254352-A617-4298-8195-FC6B9E1F983B}" srcId="{F4B99EB4-EB2D-462E-8880-A4D09019AF3E}" destId="{CDBF4AFC-95FC-4D53-B09C-7316BDC0ED81}" srcOrd="0" destOrd="0" parTransId="{757D69D2-84FA-4851-A0A9-3594BDB6ACD0}" sibTransId="{45CC34C5-C436-4700-849F-D9E8E94A23DC}"/>
    <dgm:cxn modelId="{733DB08C-EE30-4E67-9DC6-EAC5ED8F2814}" srcId="{CDBF4AFC-95FC-4D53-B09C-7316BDC0ED81}" destId="{8559BE5E-E566-4E69-B848-F186B382DD16}" srcOrd="2" destOrd="0" parTransId="{BA99E6CC-465F-48AD-999C-21F2165F8392}" sibTransId="{AEC24C51-463D-45CD-ABB3-632FAB3141FB}"/>
    <dgm:cxn modelId="{2BC85E8F-BD3D-4BBF-B3C7-0FD13E0EF488}" type="presOf" srcId="{0E0690F1-8817-4B00-B8D0-DFFA6392D91B}" destId="{B26D7C39-D59E-4E6D-8B97-0A98698B558B}" srcOrd="0" destOrd="7" presId="urn:microsoft.com/office/officeart/2005/8/layout/list1"/>
    <dgm:cxn modelId="{924D2896-6F61-4F4F-9E00-3F418889E204}" type="presOf" srcId="{2C512B8A-A808-4E20-A85A-307953EB0C26}" destId="{06AB3646-FD0B-458F-B168-B2EC1EB7D0BD}" srcOrd="1" destOrd="0" presId="urn:microsoft.com/office/officeart/2005/8/layout/list1"/>
    <dgm:cxn modelId="{B763B59B-BD21-425C-86B9-16900525671B}" type="presOf" srcId="{83F3EA56-59B0-4356-BCD8-588D55A1BA39}" destId="{B26D7C39-D59E-4E6D-8B97-0A98698B558B}" srcOrd="0" destOrd="0" presId="urn:microsoft.com/office/officeart/2005/8/layout/list1"/>
    <dgm:cxn modelId="{F946E2A5-E776-400B-95D4-E8B5F7438C77}" type="presOf" srcId="{08593E04-7A24-471B-9C34-B4423B34B6A5}" destId="{2144EFD1-BB28-4573-9F03-7C1D49A0EB04}" srcOrd="0" destOrd="0" presId="urn:microsoft.com/office/officeart/2005/8/layout/list1"/>
    <dgm:cxn modelId="{EC2E5EA6-72CE-4AEA-8272-A5E698A66766}" srcId="{80D5ECC0-E8D5-4901-974E-6A415165742E}" destId="{9EEABD62-49F0-4156-81F8-A0374848EF51}" srcOrd="1" destOrd="0" parTransId="{C5B4E3CB-702C-465A-8E0E-3DCEFE648D76}" sibTransId="{D4DE88D3-CA48-4516-8698-408956F90BF6}"/>
    <dgm:cxn modelId="{22F831C4-5587-4D6D-8998-DCEB2B3E57BC}" type="presOf" srcId="{CDBF4AFC-95FC-4D53-B09C-7316BDC0ED81}" destId="{F73194BB-7BAE-47A4-9744-5EEA2663612F}" srcOrd="0" destOrd="0" presId="urn:microsoft.com/office/officeart/2005/8/layout/list1"/>
    <dgm:cxn modelId="{8B5371C5-476F-40A3-B9B1-EE55939255ED}" srcId="{F4B99EB4-EB2D-462E-8880-A4D09019AF3E}" destId="{2C512B8A-A808-4E20-A85A-307953EB0C26}" srcOrd="2" destOrd="0" parTransId="{4C2D40CE-CB0C-44C2-B475-6AED94979455}" sibTransId="{DBDEE4FF-CF80-4A92-AC25-327366254089}"/>
    <dgm:cxn modelId="{267304D0-A8ED-4761-9048-DA73C5A8D778}" type="presOf" srcId="{CDBF4AFC-95FC-4D53-B09C-7316BDC0ED81}" destId="{FD79874F-4A7B-4950-8346-E99E9E7211C0}" srcOrd="1" destOrd="0" presId="urn:microsoft.com/office/officeart/2005/8/layout/list1"/>
    <dgm:cxn modelId="{D0B80AD7-9B81-44B6-B959-5C0CFFC0429E}" type="presOf" srcId="{F007FBA3-D8DC-48A9-847A-277F71E08C91}" destId="{C94F0FF7-ADD2-4841-9D81-6C1976911356}" srcOrd="0" destOrd="0" presId="urn:microsoft.com/office/officeart/2005/8/layout/list1"/>
    <dgm:cxn modelId="{69E681DB-B80A-483A-A38B-3AB00E2BF687}" srcId="{80D5ECC0-E8D5-4901-974E-6A415165742E}" destId="{848BD753-B440-4742-B0C0-ABEC092998B4}" srcOrd="2" destOrd="0" parTransId="{761A49C7-6683-4D47-8DCE-79358C38145C}" sibTransId="{9D93CD8D-078C-4124-8911-A56A2E072CB4}"/>
    <dgm:cxn modelId="{2E652BE0-1029-4B90-93A4-B38A82D52307}" type="presOf" srcId="{848BD753-B440-4742-B0C0-ABEC092998B4}" destId="{B26D7C39-D59E-4E6D-8B97-0A98698B558B}" srcOrd="0" destOrd="6" presId="urn:microsoft.com/office/officeart/2005/8/layout/list1"/>
    <dgm:cxn modelId="{5F91FCE3-E6B0-47AF-B650-ADC7E5E2E882}" srcId="{CDBF4AFC-95FC-4D53-B09C-7316BDC0ED81}" destId="{83F3EA56-59B0-4356-BCD8-588D55A1BA39}" srcOrd="0" destOrd="0" parTransId="{7243737E-8BBA-4813-92E1-D58569E43937}" sibTransId="{87E7CD4B-6F70-40A1-8DEC-72B2949CDEF9}"/>
    <dgm:cxn modelId="{69CF1CE9-73F1-4533-AE46-F15FB4987614}" type="presOf" srcId="{8559BE5E-E566-4E69-B848-F186B382DD16}" destId="{B26D7C39-D59E-4E6D-8B97-0A98698B558B}" srcOrd="0" destOrd="2" presId="urn:microsoft.com/office/officeart/2005/8/layout/list1"/>
    <dgm:cxn modelId="{3B2FD0F2-1132-459C-86D6-93EA47B97353}" srcId="{CDBF4AFC-95FC-4D53-B09C-7316BDC0ED81}" destId="{42033916-0B54-4FA0-A709-3D520C8FE975}" srcOrd="1" destOrd="0" parTransId="{9FC3322E-739D-4F61-A7F6-6D9AD4739C94}" sibTransId="{A82A4BA7-3026-486B-9302-57E5177C9B30}"/>
    <dgm:cxn modelId="{C8E545FA-9B5F-4339-8D2A-F91304A4430B}" type="presOf" srcId="{F4B99EB4-EB2D-462E-8880-A4D09019AF3E}" destId="{7F7A3755-9832-4C67-AB7C-BBDE840972BF}" srcOrd="0" destOrd="0" presId="urn:microsoft.com/office/officeart/2005/8/layout/list1"/>
    <dgm:cxn modelId="{E0A761FB-706F-48DE-B5B7-792322973BFE}" srcId="{F4B99EB4-EB2D-462E-8880-A4D09019AF3E}" destId="{08593E04-7A24-471B-9C34-B4423B34B6A5}" srcOrd="1" destOrd="0" parTransId="{919B38FB-D33E-4263-81E9-93DFFB840395}" sibTransId="{1F424ACF-AF93-4DBB-9921-189FDF848EA9}"/>
    <dgm:cxn modelId="{ADFBD8FB-B998-492B-B0D1-156A182FBF10}" type="presOf" srcId="{C9C41D3F-BA96-459A-ACE0-6BB0860DF4DF}" destId="{B26D7C39-D59E-4E6D-8B97-0A98698B558B}" srcOrd="0" destOrd="4" presId="urn:microsoft.com/office/officeart/2005/8/layout/list1"/>
    <dgm:cxn modelId="{F31D8F42-48C3-4E4F-A4CE-1C553A4F60EB}" type="presParOf" srcId="{7F7A3755-9832-4C67-AB7C-BBDE840972BF}" destId="{ACCFE62D-EAD9-4371-BB82-6E5144DA6EC7}" srcOrd="0" destOrd="0" presId="urn:microsoft.com/office/officeart/2005/8/layout/list1"/>
    <dgm:cxn modelId="{5354C3E1-B3EC-4C80-9D0D-D927D299E753}" type="presParOf" srcId="{ACCFE62D-EAD9-4371-BB82-6E5144DA6EC7}" destId="{F73194BB-7BAE-47A4-9744-5EEA2663612F}" srcOrd="0" destOrd="0" presId="urn:microsoft.com/office/officeart/2005/8/layout/list1"/>
    <dgm:cxn modelId="{17AF5948-E6C4-4A83-9ED8-D91093B88EC4}" type="presParOf" srcId="{ACCFE62D-EAD9-4371-BB82-6E5144DA6EC7}" destId="{FD79874F-4A7B-4950-8346-E99E9E7211C0}" srcOrd="1" destOrd="0" presId="urn:microsoft.com/office/officeart/2005/8/layout/list1"/>
    <dgm:cxn modelId="{9CBA8A41-137C-46E6-B823-0E1AD92E4528}" type="presParOf" srcId="{7F7A3755-9832-4C67-AB7C-BBDE840972BF}" destId="{4CB9AF76-647A-42AD-B068-210713BA4803}" srcOrd="1" destOrd="0" presId="urn:microsoft.com/office/officeart/2005/8/layout/list1"/>
    <dgm:cxn modelId="{4AF7856C-6778-4C9F-9B4B-C23C41DD1663}" type="presParOf" srcId="{7F7A3755-9832-4C67-AB7C-BBDE840972BF}" destId="{B26D7C39-D59E-4E6D-8B97-0A98698B558B}" srcOrd="2" destOrd="0" presId="urn:microsoft.com/office/officeart/2005/8/layout/list1"/>
    <dgm:cxn modelId="{E62918AE-780C-4D75-858B-F6B5312D67B1}" type="presParOf" srcId="{7F7A3755-9832-4C67-AB7C-BBDE840972BF}" destId="{1DDDB08F-D3EB-48B0-AFA8-3C21C1FB7751}" srcOrd="3" destOrd="0" presId="urn:microsoft.com/office/officeart/2005/8/layout/list1"/>
    <dgm:cxn modelId="{A3216DA0-67D3-49EA-A06B-82A44AF6BB08}" type="presParOf" srcId="{7F7A3755-9832-4C67-AB7C-BBDE840972BF}" destId="{B34AA9B2-09CC-44A9-9567-B3C5E800E99A}" srcOrd="4" destOrd="0" presId="urn:microsoft.com/office/officeart/2005/8/layout/list1"/>
    <dgm:cxn modelId="{DD46BB3D-FE32-4418-BDB2-C5CDD689328D}" type="presParOf" srcId="{B34AA9B2-09CC-44A9-9567-B3C5E800E99A}" destId="{2144EFD1-BB28-4573-9F03-7C1D49A0EB04}" srcOrd="0" destOrd="0" presId="urn:microsoft.com/office/officeart/2005/8/layout/list1"/>
    <dgm:cxn modelId="{056F04DE-D03B-4015-8961-F78B79E4FAEC}" type="presParOf" srcId="{B34AA9B2-09CC-44A9-9567-B3C5E800E99A}" destId="{DF364C2A-7CDC-4E5D-8E62-3D6FD96ACA9F}" srcOrd="1" destOrd="0" presId="urn:microsoft.com/office/officeart/2005/8/layout/list1"/>
    <dgm:cxn modelId="{136A6328-20E1-413D-8CC0-4D3A9A355664}" type="presParOf" srcId="{7F7A3755-9832-4C67-AB7C-BBDE840972BF}" destId="{3FA5FE2A-BCBA-46AD-AD00-99A52C24D06E}" srcOrd="5" destOrd="0" presId="urn:microsoft.com/office/officeart/2005/8/layout/list1"/>
    <dgm:cxn modelId="{D0A7C847-AFA8-4379-A9D3-D64E4B19B538}" type="presParOf" srcId="{7F7A3755-9832-4C67-AB7C-BBDE840972BF}" destId="{38609B9F-0A78-4FF4-AAE7-9B3F7AC7A891}" srcOrd="6" destOrd="0" presId="urn:microsoft.com/office/officeart/2005/8/layout/list1"/>
    <dgm:cxn modelId="{57D14D6E-59A2-4492-84B5-9C4101BC7DED}" type="presParOf" srcId="{7F7A3755-9832-4C67-AB7C-BBDE840972BF}" destId="{0033EA5F-D8E5-4BB7-B6E4-429D93F048AA}" srcOrd="7" destOrd="0" presId="urn:microsoft.com/office/officeart/2005/8/layout/list1"/>
    <dgm:cxn modelId="{E6FB5A7C-E0CA-4207-AD89-508711E80E22}" type="presParOf" srcId="{7F7A3755-9832-4C67-AB7C-BBDE840972BF}" destId="{6D6377DB-3C2E-4657-AD5D-F35EACFCCF49}" srcOrd="8" destOrd="0" presId="urn:microsoft.com/office/officeart/2005/8/layout/list1"/>
    <dgm:cxn modelId="{AABF206A-6468-48AB-B364-7EFAD4365EAF}" type="presParOf" srcId="{6D6377DB-3C2E-4657-AD5D-F35EACFCCF49}" destId="{C73E3816-EDCC-469D-A5D4-56B4A9CC974C}" srcOrd="0" destOrd="0" presId="urn:microsoft.com/office/officeart/2005/8/layout/list1"/>
    <dgm:cxn modelId="{C17C2DF1-E754-4459-8451-0F25AC6CFCD8}" type="presParOf" srcId="{6D6377DB-3C2E-4657-AD5D-F35EACFCCF49}" destId="{06AB3646-FD0B-458F-B168-B2EC1EB7D0BD}" srcOrd="1" destOrd="0" presId="urn:microsoft.com/office/officeart/2005/8/layout/list1"/>
    <dgm:cxn modelId="{65CE7F50-2FF3-4AFC-BEEC-2C7EE51CA13D}" type="presParOf" srcId="{7F7A3755-9832-4C67-AB7C-BBDE840972BF}" destId="{85F70277-A696-4304-A482-FEC0D42AF1A1}" srcOrd="9" destOrd="0" presId="urn:microsoft.com/office/officeart/2005/8/layout/list1"/>
    <dgm:cxn modelId="{A3BFEC08-59DF-4A2B-84EE-4791AEE101B9}" type="presParOf" srcId="{7F7A3755-9832-4C67-AB7C-BBDE840972BF}" destId="{C94F0FF7-ADD2-4841-9D81-6C1976911356}"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D249C4-AB34-47A3-B291-E5ED243B21E1}"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0E10DE40-DA99-44F9-BC15-9761C6C05F39}">
      <dgm:prSet/>
      <dgm:spPr/>
      <dgm:t>
        <a:bodyPr/>
        <a:lstStyle/>
        <a:p>
          <a:pPr>
            <a:defRPr b="1"/>
          </a:pPr>
          <a:r>
            <a:rPr lang="en-US"/>
            <a:t>Read</a:t>
          </a:r>
        </a:p>
      </dgm:t>
    </dgm:pt>
    <dgm:pt modelId="{57307519-C6B9-413D-A48D-2DA35593A7F4}" type="parTrans" cxnId="{3693114E-BD95-4487-A806-D361F1E4A600}">
      <dgm:prSet/>
      <dgm:spPr/>
      <dgm:t>
        <a:bodyPr/>
        <a:lstStyle/>
        <a:p>
          <a:endParaRPr lang="en-US"/>
        </a:p>
      </dgm:t>
    </dgm:pt>
    <dgm:pt modelId="{989480A6-7517-4529-92E2-4DE896A7A23B}" type="sibTrans" cxnId="{3693114E-BD95-4487-A806-D361F1E4A600}">
      <dgm:prSet/>
      <dgm:spPr/>
      <dgm:t>
        <a:bodyPr/>
        <a:lstStyle/>
        <a:p>
          <a:endParaRPr lang="en-US"/>
        </a:p>
      </dgm:t>
    </dgm:pt>
    <dgm:pt modelId="{C4DE6355-F623-459A-9A90-0E82000FDAE7}">
      <dgm:prSet/>
      <dgm:spPr/>
      <dgm:t>
        <a:bodyPr/>
        <a:lstStyle/>
        <a:p>
          <a:r>
            <a:rPr lang="en-US" dirty="0"/>
            <a:t>Read the policy and regulation, as well as the Frequently Asked Questions concerning Conflict of Interest</a:t>
          </a:r>
        </a:p>
      </dgm:t>
    </dgm:pt>
    <dgm:pt modelId="{B8D9B5B5-FC00-407B-97D8-3DFFF69B25ED}" type="parTrans" cxnId="{9162ADDF-E704-4B8B-8CC5-60C489BFD122}">
      <dgm:prSet/>
      <dgm:spPr/>
      <dgm:t>
        <a:bodyPr/>
        <a:lstStyle/>
        <a:p>
          <a:endParaRPr lang="en-US"/>
        </a:p>
      </dgm:t>
    </dgm:pt>
    <dgm:pt modelId="{7E398F1A-AD75-465D-9CD2-2800443AB164}" type="sibTrans" cxnId="{9162ADDF-E704-4B8B-8CC5-60C489BFD122}">
      <dgm:prSet/>
      <dgm:spPr/>
      <dgm:t>
        <a:bodyPr/>
        <a:lstStyle/>
        <a:p>
          <a:endParaRPr lang="en-US"/>
        </a:p>
      </dgm:t>
    </dgm:pt>
    <dgm:pt modelId="{076E3DE2-717D-4E39-BC08-94BE4CB5FBE0}">
      <dgm:prSet/>
      <dgm:spPr/>
      <dgm:t>
        <a:bodyPr/>
        <a:lstStyle/>
        <a:p>
          <a:pPr>
            <a:defRPr b="1"/>
          </a:pPr>
          <a:r>
            <a:rPr lang="en-US"/>
            <a:t>Ask</a:t>
          </a:r>
        </a:p>
      </dgm:t>
    </dgm:pt>
    <dgm:pt modelId="{48648ADB-FF11-4C9C-BD60-DFC3EB63D212}" type="parTrans" cxnId="{3CA58C87-5D68-40D7-A5E4-2B7D7C9A6733}">
      <dgm:prSet/>
      <dgm:spPr/>
      <dgm:t>
        <a:bodyPr/>
        <a:lstStyle/>
        <a:p>
          <a:endParaRPr lang="en-US"/>
        </a:p>
      </dgm:t>
    </dgm:pt>
    <dgm:pt modelId="{60C67C8D-4255-41B1-9E0F-E095FEAAE249}" type="sibTrans" cxnId="{3CA58C87-5D68-40D7-A5E4-2B7D7C9A6733}">
      <dgm:prSet/>
      <dgm:spPr/>
      <dgm:t>
        <a:bodyPr/>
        <a:lstStyle/>
        <a:p>
          <a:endParaRPr lang="en-US"/>
        </a:p>
      </dgm:t>
    </dgm:pt>
    <dgm:pt modelId="{C1146A6C-D69A-4EE3-B3DF-71552ADD91D6}">
      <dgm:prSet/>
      <dgm:spPr/>
      <dgm:t>
        <a:bodyPr/>
        <a:lstStyle/>
        <a:p>
          <a:r>
            <a:rPr lang="en-US"/>
            <a:t>Ask questions for clarity</a:t>
          </a:r>
        </a:p>
      </dgm:t>
    </dgm:pt>
    <dgm:pt modelId="{F0D37CD0-012C-4F56-A58B-D18285860681}" type="parTrans" cxnId="{069746B1-990F-4735-A830-3834E402EF58}">
      <dgm:prSet/>
      <dgm:spPr/>
      <dgm:t>
        <a:bodyPr/>
        <a:lstStyle/>
        <a:p>
          <a:endParaRPr lang="en-US"/>
        </a:p>
      </dgm:t>
    </dgm:pt>
    <dgm:pt modelId="{0925179D-8582-4CFB-BF6A-ABE5279671AF}" type="sibTrans" cxnId="{069746B1-990F-4735-A830-3834E402EF58}">
      <dgm:prSet/>
      <dgm:spPr/>
      <dgm:t>
        <a:bodyPr/>
        <a:lstStyle/>
        <a:p>
          <a:endParaRPr lang="en-US"/>
        </a:p>
      </dgm:t>
    </dgm:pt>
    <dgm:pt modelId="{1B476DE2-7CAC-49DF-9A27-033BE92DC956}">
      <dgm:prSet/>
      <dgm:spPr/>
      <dgm:t>
        <a:bodyPr/>
        <a:lstStyle/>
        <a:p>
          <a:pPr>
            <a:defRPr b="1"/>
          </a:pPr>
          <a:r>
            <a:rPr lang="en-US"/>
            <a:t>Make</a:t>
          </a:r>
        </a:p>
      </dgm:t>
    </dgm:pt>
    <dgm:pt modelId="{5E00852E-9212-4384-B35B-B293E087EA5F}" type="parTrans" cxnId="{E528F1D2-09D4-446A-B341-4D485B96E415}">
      <dgm:prSet/>
      <dgm:spPr/>
      <dgm:t>
        <a:bodyPr/>
        <a:lstStyle/>
        <a:p>
          <a:endParaRPr lang="en-US"/>
        </a:p>
      </dgm:t>
    </dgm:pt>
    <dgm:pt modelId="{1A99EE87-6B2B-4E79-A78C-2C591825D261}" type="sibTrans" cxnId="{E528F1D2-09D4-446A-B341-4D485B96E415}">
      <dgm:prSet/>
      <dgm:spPr/>
      <dgm:t>
        <a:bodyPr/>
        <a:lstStyle/>
        <a:p>
          <a:endParaRPr lang="en-US"/>
        </a:p>
      </dgm:t>
    </dgm:pt>
    <dgm:pt modelId="{A6092F66-FA57-4AE6-ADC2-C5E100F45737}">
      <dgm:prSet/>
      <dgm:spPr/>
      <dgm:t>
        <a:bodyPr/>
        <a:lstStyle/>
        <a:p>
          <a:r>
            <a:rPr lang="en-US" dirty="0"/>
            <a:t>Make a good faith effort to mitigate any appearance of favoritism or undue influence</a:t>
          </a:r>
        </a:p>
      </dgm:t>
    </dgm:pt>
    <dgm:pt modelId="{6CE734DC-64A8-4CF1-A799-F9D0FB1400AB}" type="parTrans" cxnId="{B86F4871-8B3B-4578-8FF1-5C9448495CB1}">
      <dgm:prSet/>
      <dgm:spPr/>
      <dgm:t>
        <a:bodyPr/>
        <a:lstStyle/>
        <a:p>
          <a:endParaRPr lang="en-US"/>
        </a:p>
      </dgm:t>
    </dgm:pt>
    <dgm:pt modelId="{B6966BDD-3690-4A07-9556-B22AB99FFD77}" type="sibTrans" cxnId="{B86F4871-8B3B-4578-8FF1-5C9448495CB1}">
      <dgm:prSet/>
      <dgm:spPr/>
      <dgm:t>
        <a:bodyPr/>
        <a:lstStyle/>
        <a:p>
          <a:endParaRPr lang="en-US"/>
        </a:p>
      </dgm:t>
    </dgm:pt>
    <dgm:pt modelId="{059F93BD-B687-4541-B955-4BC1AE812DC6}">
      <dgm:prSet/>
      <dgm:spPr/>
      <dgm:t>
        <a:bodyPr/>
        <a:lstStyle/>
        <a:p>
          <a:pPr>
            <a:defRPr b="1"/>
          </a:pPr>
          <a:r>
            <a:rPr lang="en-US"/>
            <a:t>Report</a:t>
          </a:r>
        </a:p>
      </dgm:t>
    </dgm:pt>
    <dgm:pt modelId="{70D94DE6-98F5-46E6-B8E3-856F380746AB}" type="parTrans" cxnId="{EFB6B6BF-97DA-4402-862A-B19512C6FCB3}">
      <dgm:prSet/>
      <dgm:spPr/>
      <dgm:t>
        <a:bodyPr/>
        <a:lstStyle/>
        <a:p>
          <a:endParaRPr lang="en-US"/>
        </a:p>
      </dgm:t>
    </dgm:pt>
    <dgm:pt modelId="{8D1367A9-C012-4800-A999-904167BD05E2}" type="sibTrans" cxnId="{EFB6B6BF-97DA-4402-862A-B19512C6FCB3}">
      <dgm:prSet/>
      <dgm:spPr/>
      <dgm:t>
        <a:bodyPr/>
        <a:lstStyle/>
        <a:p>
          <a:endParaRPr lang="en-US"/>
        </a:p>
      </dgm:t>
    </dgm:pt>
    <dgm:pt modelId="{4F2F08DA-5ABC-47CD-B481-FB08223AA470}">
      <dgm:prSet/>
      <dgm:spPr/>
      <dgm:t>
        <a:bodyPr/>
        <a:lstStyle/>
        <a:p>
          <a:r>
            <a:rPr lang="en-US" dirty="0"/>
            <a:t>Report any possible practices or behaviors that may be in non-compliance with the spirit of the regulation</a:t>
          </a:r>
        </a:p>
      </dgm:t>
    </dgm:pt>
    <dgm:pt modelId="{A6A5DEC8-7154-473D-BDE1-D9333F8BC633}" type="parTrans" cxnId="{52AA6509-FF52-491A-A13F-63A14EF5A963}">
      <dgm:prSet/>
      <dgm:spPr/>
      <dgm:t>
        <a:bodyPr/>
        <a:lstStyle/>
        <a:p>
          <a:endParaRPr lang="en-US"/>
        </a:p>
      </dgm:t>
    </dgm:pt>
    <dgm:pt modelId="{F161758A-0E98-4A4B-8F36-1988F01D6136}" type="sibTrans" cxnId="{52AA6509-FF52-491A-A13F-63A14EF5A963}">
      <dgm:prSet/>
      <dgm:spPr/>
      <dgm:t>
        <a:bodyPr/>
        <a:lstStyle/>
        <a:p>
          <a:endParaRPr lang="en-US"/>
        </a:p>
      </dgm:t>
    </dgm:pt>
    <dgm:pt modelId="{DAFF540E-F18C-4706-8464-B97D9BB90367}" type="pres">
      <dgm:prSet presAssocID="{72D249C4-AB34-47A3-B291-E5ED243B21E1}" presName="Name0" presStyleCnt="0">
        <dgm:presLayoutVars>
          <dgm:dir/>
          <dgm:animLvl val="lvl"/>
          <dgm:resizeHandles val="exact"/>
        </dgm:presLayoutVars>
      </dgm:prSet>
      <dgm:spPr/>
    </dgm:pt>
    <dgm:pt modelId="{DB92B01B-E722-4667-B5C0-1790CC7DAAF3}" type="pres">
      <dgm:prSet presAssocID="{0E10DE40-DA99-44F9-BC15-9761C6C05F39}" presName="composite" presStyleCnt="0"/>
      <dgm:spPr/>
    </dgm:pt>
    <dgm:pt modelId="{409D5DB9-89E8-44A2-AEDC-4F22748C679F}" type="pres">
      <dgm:prSet presAssocID="{0E10DE40-DA99-44F9-BC15-9761C6C05F39}" presName="parTx" presStyleLbl="alignNode1" presStyleIdx="0" presStyleCnt="4">
        <dgm:presLayoutVars>
          <dgm:chMax val="0"/>
          <dgm:chPref val="0"/>
          <dgm:bulletEnabled val="1"/>
        </dgm:presLayoutVars>
      </dgm:prSet>
      <dgm:spPr/>
    </dgm:pt>
    <dgm:pt modelId="{DD0BFE5E-67EE-45D5-B991-2E38E9590DD3}" type="pres">
      <dgm:prSet presAssocID="{0E10DE40-DA99-44F9-BC15-9761C6C05F39}" presName="desTx" presStyleLbl="alignAccFollowNode1" presStyleIdx="0" presStyleCnt="4">
        <dgm:presLayoutVars>
          <dgm:bulletEnabled val="1"/>
        </dgm:presLayoutVars>
      </dgm:prSet>
      <dgm:spPr/>
    </dgm:pt>
    <dgm:pt modelId="{53D7D3FB-D256-432D-892F-E73747C4D264}" type="pres">
      <dgm:prSet presAssocID="{989480A6-7517-4529-92E2-4DE896A7A23B}" presName="space" presStyleCnt="0"/>
      <dgm:spPr/>
    </dgm:pt>
    <dgm:pt modelId="{6DF8E382-EAAA-44FC-B6AB-099B34B7A057}" type="pres">
      <dgm:prSet presAssocID="{076E3DE2-717D-4E39-BC08-94BE4CB5FBE0}" presName="composite" presStyleCnt="0"/>
      <dgm:spPr/>
    </dgm:pt>
    <dgm:pt modelId="{7CB1BD75-A983-4E8C-A703-D97A67E76C3A}" type="pres">
      <dgm:prSet presAssocID="{076E3DE2-717D-4E39-BC08-94BE4CB5FBE0}" presName="parTx" presStyleLbl="alignNode1" presStyleIdx="1" presStyleCnt="4">
        <dgm:presLayoutVars>
          <dgm:chMax val="0"/>
          <dgm:chPref val="0"/>
          <dgm:bulletEnabled val="1"/>
        </dgm:presLayoutVars>
      </dgm:prSet>
      <dgm:spPr/>
    </dgm:pt>
    <dgm:pt modelId="{275AF423-737E-4C57-8F10-57838C36C4F4}" type="pres">
      <dgm:prSet presAssocID="{076E3DE2-717D-4E39-BC08-94BE4CB5FBE0}" presName="desTx" presStyleLbl="alignAccFollowNode1" presStyleIdx="1" presStyleCnt="4">
        <dgm:presLayoutVars>
          <dgm:bulletEnabled val="1"/>
        </dgm:presLayoutVars>
      </dgm:prSet>
      <dgm:spPr/>
    </dgm:pt>
    <dgm:pt modelId="{5539F904-EECD-4824-B427-D2110197852A}" type="pres">
      <dgm:prSet presAssocID="{60C67C8D-4255-41B1-9E0F-E095FEAAE249}" presName="space" presStyleCnt="0"/>
      <dgm:spPr/>
    </dgm:pt>
    <dgm:pt modelId="{9B315DDD-3636-4EA7-90F5-4EEE58022286}" type="pres">
      <dgm:prSet presAssocID="{1B476DE2-7CAC-49DF-9A27-033BE92DC956}" presName="composite" presStyleCnt="0"/>
      <dgm:spPr/>
    </dgm:pt>
    <dgm:pt modelId="{42278A34-B5FB-4F43-8A7E-18FB9C290702}" type="pres">
      <dgm:prSet presAssocID="{1B476DE2-7CAC-49DF-9A27-033BE92DC956}" presName="parTx" presStyleLbl="alignNode1" presStyleIdx="2" presStyleCnt="4">
        <dgm:presLayoutVars>
          <dgm:chMax val="0"/>
          <dgm:chPref val="0"/>
          <dgm:bulletEnabled val="1"/>
        </dgm:presLayoutVars>
      </dgm:prSet>
      <dgm:spPr/>
    </dgm:pt>
    <dgm:pt modelId="{800E7C74-C313-4441-AD11-8F36198D3C33}" type="pres">
      <dgm:prSet presAssocID="{1B476DE2-7CAC-49DF-9A27-033BE92DC956}" presName="desTx" presStyleLbl="alignAccFollowNode1" presStyleIdx="2" presStyleCnt="4">
        <dgm:presLayoutVars>
          <dgm:bulletEnabled val="1"/>
        </dgm:presLayoutVars>
      </dgm:prSet>
      <dgm:spPr/>
    </dgm:pt>
    <dgm:pt modelId="{EA600EF0-357E-479D-9142-03ED63D7248B}" type="pres">
      <dgm:prSet presAssocID="{1A99EE87-6B2B-4E79-A78C-2C591825D261}" presName="space" presStyleCnt="0"/>
      <dgm:spPr/>
    </dgm:pt>
    <dgm:pt modelId="{E9610473-D1EA-4DED-BCE7-5A999ED9A93D}" type="pres">
      <dgm:prSet presAssocID="{059F93BD-B687-4541-B955-4BC1AE812DC6}" presName="composite" presStyleCnt="0"/>
      <dgm:spPr/>
    </dgm:pt>
    <dgm:pt modelId="{FB2CE04B-C640-4923-9D9D-BFF61536F01E}" type="pres">
      <dgm:prSet presAssocID="{059F93BD-B687-4541-B955-4BC1AE812DC6}" presName="parTx" presStyleLbl="alignNode1" presStyleIdx="3" presStyleCnt="4">
        <dgm:presLayoutVars>
          <dgm:chMax val="0"/>
          <dgm:chPref val="0"/>
          <dgm:bulletEnabled val="1"/>
        </dgm:presLayoutVars>
      </dgm:prSet>
      <dgm:spPr/>
    </dgm:pt>
    <dgm:pt modelId="{A5CA05B1-1477-4B59-91C8-440A335C9469}" type="pres">
      <dgm:prSet presAssocID="{059F93BD-B687-4541-B955-4BC1AE812DC6}" presName="desTx" presStyleLbl="alignAccFollowNode1" presStyleIdx="3" presStyleCnt="4">
        <dgm:presLayoutVars>
          <dgm:bulletEnabled val="1"/>
        </dgm:presLayoutVars>
      </dgm:prSet>
      <dgm:spPr/>
    </dgm:pt>
  </dgm:ptLst>
  <dgm:cxnLst>
    <dgm:cxn modelId="{52AA6509-FF52-491A-A13F-63A14EF5A963}" srcId="{059F93BD-B687-4541-B955-4BC1AE812DC6}" destId="{4F2F08DA-5ABC-47CD-B481-FB08223AA470}" srcOrd="0" destOrd="0" parTransId="{A6A5DEC8-7154-473D-BDE1-D9333F8BC633}" sibTransId="{F161758A-0E98-4A4B-8F36-1988F01D6136}"/>
    <dgm:cxn modelId="{0752E05D-264C-451F-8165-07AF95D51C8D}" type="presOf" srcId="{076E3DE2-717D-4E39-BC08-94BE4CB5FBE0}" destId="{7CB1BD75-A983-4E8C-A703-D97A67E76C3A}" srcOrd="0" destOrd="0" presId="urn:microsoft.com/office/officeart/2005/8/layout/hList1"/>
    <dgm:cxn modelId="{3693114E-BD95-4487-A806-D361F1E4A600}" srcId="{72D249C4-AB34-47A3-B291-E5ED243B21E1}" destId="{0E10DE40-DA99-44F9-BC15-9761C6C05F39}" srcOrd="0" destOrd="0" parTransId="{57307519-C6B9-413D-A48D-2DA35593A7F4}" sibTransId="{989480A6-7517-4529-92E2-4DE896A7A23B}"/>
    <dgm:cxn modelId="{B86F4871-8B3B-4578-8FF1-5C9448495CB1}" srcId="{1B476DE2-7CAC-49DF-9A27-033BE92DC956}" destId="{A6092F66-FA57-4AE6-ADC2-C5E100F45737}" srcOrd="0" destOrd="0" parTransId="{6CE734DC-64A8-4CF1-A799-F9D0FB1400AB}" sibTransId="{B6966BDD-3690-4A07-9556-B22AB99FFD77}"/>
    <dgm:cxn modelId="{A316A585-C6BE-47B8-BA1D-4C0F7E160BAF}" type="presOf" srcId="{0E10DE40-DA99-44F9-BC15-9761C6C05F39}" destId="{409D5DB9-89E8-44A2-AEDC-4F22748C679F}" srcOrd="0" destOrd="0" presId="urn:microsoft.com/office/officeart/2005/8/layout/hList1"/>
    <dgm:cxn modelId="{3CA58C87-5D68-40D7-A5E4-2B7D7C9A6733}" srcId="{72D249C4-AB34-47A3-B291-E5ED243B21E1}" destId="{076E3DE2-717D-4E39-BC08-94BE4CB5FBE0}" srcOrd="1" destOrd="0" parTransId="{48648ADB-FF11-4C9C-BD60-DFC3EB63D212}" sibTransId="{60C67C8D-4255-41B1-9E0F-E095FEAAE249}"/>
    <dgm:cxn modelId="{963C5891-7FE5-44D5-B5D7-CD56574D9BE8}" type="presOf" srcId="{4F2F08DA-5ABC-47CD-B481-FB08223AA470}" destId="{A5CA05B1-1477-4B59-91C8-440A335C9469}" srcOrd="0" destOrd="0" presId="urn:microsoft.com/office/officeart/2005/8/layout/hList1"/>
    <dgm:cxn modelId="{BF651992-BC04-470C-A4E8-7BA0FDAA1005}" type="presOf" srcId="{059F93BD-B687-4541-B955-4BC1AE812DC6}" destId="{FB2CE04B-C640-4923-9D9D-BFF61536F01E}" srcOrd="0" destOrd="0" presId="urn:microsoft.com/office/officeart/2005/8/layout/hList1"/>
    <dgm:cxn modelId="{F069C7A1-D382-4CE4-BE87-27A5FA73BBC8}" type="presOf" srcId="{A6092F66-FA57-4AE6-ADC2-C5E100F45737}" destId="{800E7C74-C313-4441-AD11-8F36198D3C33}" srcOrd="0" destOrd="0" presId="urn:microsoft.com/office/officeart/2005/8/layout/hList1"/>
    <dgm:cxn modelId="{EE91E4A6-6C78-4E6C-A397-E8CF7427E5FA}" type="presOf" srcId="{C4DE6355-F623-459A-9A90-0E82000FDAE7}" destId="{DD0BFE5E-67EE-45D5-B991-2E38E9590DD3}" srcOrd="0" destOrd="0" presId="urn:microsoft.com/office/officeart/2005/8/layout/hList1"/>
    <dgm:cxn modelId="{C6EBC0A7-28A7-4A31-8464-D451391180CA}" type="presOf" srcId="{1B476DE2-7CAC-49DF-9A27-033BE92DC956}" destId="{42278A34-B5FB-4F43-8A7E-18FB9C290702}" srcOrd="0" destOrd="0" presId="urn:microsoft.com/office/officeart/2005/8/layout/hList1"/>
    <dgm:cxn modelId="{069746B1-990F-4735-A830-3834E402EF58}" srcId="{076E3DE2-717D-4E39-BC08-94BE4CB5FBE0}" destId="{C1146A6C-D69A-4EE3-B3DF-71552ADD91D6}" srcOrd="0" destOrd="0" parTransId="{F0D37CD0-012C-4F56-A58B-D18285860681}" sibTransId="{0925179D-8582-4CFB-BF6A-ABE5279671AF}"/>
    <dgm:cxn modelId="{9C9446B9-86CD-4784-9374-4F01575E2C82}" type="presOf" srcId="{72D249C4-AB34-47A3-B291-E5ED243B21E1}" destId="{DAFF540E-F18C-4706-8464-B97D9BB90367}" srcOrd="0" destOrd="0" presId="urn:microsoft.com/office/officeart/2005/8/layout/hList1"/>
    <dgm:cxn modelId="{EFB6B6BF-97DA-4402-862A-B19512C6FCB3}" srcId="{72D249C4-AB34-47A3-B291-E5ED243B21E1}" destId="{059F93BD-B687-4541-B955-4BC1AE812DC6}" srcOrd="3" destOrd="0" parTransId="{70D94DE6-98F5-46E6-B8E3-856F380746AB}" sibTransId="{8D1367A9-C012-4800-A999-904167BD05E2}"/>
    <dgm:cxn modelId="{E528F1D2-09D4-446A-B341-4D485B96E415}" srcId="{72D249C4-AB34-47A3-B291-E5ED243B21E1}" destId="{1B476DE2-7CAC-49DF-9A27-033BE92DC956}" srcOrd="2" destOrd="0" parTransId="{5E00852E-9212-4384-B35B-B293E087EA5F}" sibTransId="{1A99EE87-6B2B-4E79-A78C-2C591825D261}"/>
    <dgm:cxn modelId="{C3A799DA-9C84-4929-BFFD-38A91050CF40}" type="presOf" srcId="{C1146A6C-D69A-4EE3-B3DF-71552ADD91D6}" destId="{275AF423-737E-4C57-8F10-57838C36C4F4}" srcOrd="0" destOrd="0" presId="urn:microsoft.com/office/officeart/2005/8/layout/hList1"/>
    <dgm:cxn modelId="{9162ADDF-E704-4B8B-8CC5-60C489BFD122}" srcId="{0E10DE40-DA99-44F9-BC15-9761C6C05F39}" destId="{C4DE6355-F623-459A-9A90-0E82000FDAE7}" srcOrd="0" destOrd="0" parTransId="{B8D9B5B5-FC00-407B-97D8-3DFFF69B25ED}" sibTransId="{7E398F1A-AD75-465D-9CD2-2800443AB164}"/>
    <dgm:cxn modelId="{9FF0BF71-FCCB-4604-9D38-7423313C3012}" type="presParOf" srcId="{DAFF540E-F18C-4706-8464-B97D9BB90367}" destId="{DB92B01B-E722-4667-B5C0-1790CC7DAAF3}" srcOrd="0" destOrd="0" presId="urn:microsoft.com/office/officeart/2005/8/layout/hList1"/>
    <dgm:cxn modelId="{9A085154-03EC-4722-903E-4EA013A718E8}" type="presParOf" srcId="{DB92B01B-E722-4667-B5C0-1790CC7DAAF3}" destId="{409D5DB9-89E8-44A2-AEDC-4F22748C679F}" srcOrd="0" destOrd="0" presId="urn:microsoft.com/office/officeart/2005/8/layout/hList1"/>
    <dgm:cxn modelId="{DF152C8F-EEE9-4FB5-B37E-AA79A38FF70E}" type="presParOf" srcId="{DB92B01B-E722-4667-B5C0-1790CC7DAAF3}" destId="{DD0BFE5E-67EE-45D5-B991-2E38E9590DD3}" srcOrd="1" destOrd="0" presId="urn:microsoft.com/office/officeart/2005/8/layout/hList1"/>
    <dgm:cxn modelId="{6487BAE6-68D2-4433-BEC5-2E2982FF4E52}" type="presParOf" srcId="{DAFF540E-F18C-4706-8464-B97D9BB90367}" destId="{53D7D3FB-D256-432D-892F-E73747C4D264}" srcOrd="1" destOrd="0" presId="urn:microsoft.com/office/officeart/2005/8/layout/hList1"/>
    <dgm:cxn modelId="{497E63D0-2281-459E-869C-9BB293BD1109}" type="presParOf" srcId="{DAFF540E-F18C-4706-8464-B97D9BB90367}" destId="{6DF8E382-EAAA-44FC-B6AB-099B34B7A057}" srcOrd="2" destOrd="0" presId="urn:microsoft.com/office/officeart/2005/8/layout/hList1"/>
    <dgm:cxn modelId="{D3E45324-966E-44FD-AE6E-8D9849499A4A}" type="presParOf" srcId="{6DF8E382-EAAA-44FC-B6AB-099B34B7A057}" destId="{7CB1BD75-A983-4E8C-A703-D97A67E76C3A}" srcOrd="0" destOrd="0" presId="urn:microsoft.com/office/officeart/2005/8/layout/hList1"/>
    <dgm:cxn modelId="{926A3439-BC6B-41C3-8C02-D17660018F2B}" type="presParOf" srcId="{6DF8E382-EAAA-44FC-B6AB-099B34B7A057}" destId="{275AF423-737E-4C57-8F10-57838C36C4F4}" srcOrd="1" destOrd="0" presId="urn:microsoft.com/office/officeart/2005/8/layout/hList1"/>
    <dgm:cxn modelId="{3CF2664D-4092-41AF-8A13-BA152B61D975}" type="presParOf" srcId="{DAFF540E-F18C-4706-8464-B97D9BB90367}" destId="{5539F904-EECD-4824-B427-D2110197852A}" srcOrd="3" destOrd="0" presId="urn:microsoft.com/office/officeart/2005/8/layout/hList1"/>
    <dgm:cxn modelId="{99C40C00-A570-4000-9F3A-B55F203884AC}" type="presParOf" srcId="{DAFF540E-F18C-4706-8464-B97D9BB90367}" destId="{9B315DDD-3636-4EA7-90F5-4EEE58022286}" srcOrd="4" destOrd="0" presId="urn:microsoft.com/office/officeart/2005/8/layout/hList1"/>
    <dgm:cxn modelId="{C437F197-85D9-44CD-98CC-B468539E47B5}" type="presParOf" srcId="{9B315DDD-3636-4EA7-90F5-4EEE58022286}" destId="{42278A34-B5FB-4F43-8A7E-18FB9C290702}" srcOrd="0" destOrd="0" presId="urn:microsoft.com/office/officeart/2005/8/layout/hList1"/>
    <dgm:cxn modelId="{B7FFDCFD-608A-4C36-AF5C-6596705C355F}" type="presParOf" srcId="{9B315DDD-3636-4EA7-90F5-4EEE58022286}" destId="{800E7C74-C313-4441-AD11-8F36198D3C33}" srcOrd="1" destOrd="0" presId="urn:microsoft.com/office/officeart/2005/8/layout/hList1"/>
    <dgm:cxn modelId="{8E50FA10-B0AA-45A9-A8C3-F42294BBD698}" type="presParOf" srcId="{DAFF540E-F18C-4706-8464-B97D9BB90367}" destId="{EA600EF0-357E-479D-9142-03ED63D7248B}" srcOrd="5" destOrd="0" presId="urn:microsoft.com/office/officeart/2005/8/layout/hList1"/>
    <dgm:cxn modelId="{EA696A31-4464-49C7-BA43-7530A619C9BA}" type="presParOf" srcId="{DAFF540E-F18C-4706-8464-B97D9BB90367}" destId="{E9610473-D1EA-4DED-BCE7-5A999ED9A93D}" srcOrd="6" destOrd="0" presId="urn:microsoft.com/office/officeart/2005/8/layout/hList1"/>
    <dgm:cxn modelId="{80F9B845-67CD-485F-AE3C-6B531122AE57}" type="presParOf" srcId="{E9610473-D1EA-4DED-BCE7-5A999ED9A93D}" destId="{FB2CE04B-C640-4923-9D9D-BFF61536F01E}" srcOrd="0" destOrd="0" presId="urn:microsoft.com/office/officeart/2005/8/layout/hList1"/>
    <dgm:cxn modelId="{0CCE9F53-44CE-43F8-9D0F-F5E0B0E1E951}" type="presParOf" srcId="{E9610473-D1EA-4DED-BCE7-5A999ED9A93D}" destId="{A5CA05B1-1477-4B59-91C8-440A335C946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6D7C39-D59E-4E6D-8B97-0A98698B558B}">
      <dsp:nvSpPr>
        <dsp:cNvPr id="0" name=""/>
        <dsp:cNvSpPr/>
      </dsp:nvSpPr>
      <dsp:spPr>
        <a:xfrm>
          <a:off x="0" y="248099"/>
          <a:ext cx="10582522" cy="26932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1321" tIns="312420" rIns="821321" bIns="106680" numCol="1" spcCol="1270" anchor="t" anchorCtr="0">
          <a:noAutofit/>
        </a:bodyPr>
        <a:lstStyle/>
        <a:p>
          <a:pPr marL="114300" lvl="1" indent="-114300" algn="l" defTabSz="666750">
            <a:lnSpc>
              <a:spcPct val="100000"/>
            </a:lnSpc>
            <a:spcBef>
              <a:spcPct val="0"/>
            </a:spcBef>
            <a:spcAft>
              <a:spcPct val="15000"/>
            </a:spcAft>
            <a:buChar char="•"/>
          </a:pPr>
          <a:r>
            <a:rPr lang="en-US" sz="1500" b="1" kern="1200" dirty="0"/>
            <a:t>What is a Conflict of Interest (COI)?</a:t>
          </a:r>
          <a:endParaRPr lang="en-US" sz="1500" kern="1200" dirty="0"/>
        </a:p>
        <a:p>
          <a:pPr marL="114300" lvl="1" indent="-114300" algn="l" defTabSz="666750">
            <a:lnSpc>
              <a:spcPct val="100000"/>
            </a:lnSpc>
            <a:spcBef>
              <a:spcPct val="0"/>
            </a:spcBef>
            <a:spcAft>
              <a:spcPct val="15000"/>
            </a:spcAft>
            <a:buChar char="•"/>
          </a:pPr>
          <a:r>
            <a:rPr lang="en-US" sz="1500" b="1" kern="1200"/>
            <a:t>Applicable Laws and Regulations</a:t>
          </a:r>
          <a:endParaRPr lang="en-US" sz="1500" kern="1200"/>
        </a:p>
        <a:p>
          <a:pPr marL="114300" lvl="1" indent="-114300" algn="l" defTabSz="666750">
            <a:lnSpc>
              <a:spcPct val="100000"/>
            </a:lnSpc>
            <a:spcBef>
              <a:spcPct val="0"/>
            </a:spcBef>
            <a:spcAft>
              <a:spcPct val="15000"/>
            </a:spcAft>
            <a:buChar char="•"/>
          </a:pPr>
          <a:r>
            <a:rPr lang="en-US" sz="1500" b="1" kern="1200"/>
            <a:t>Avoiding the Appearance of Impropriety</a:t>
          </a:r>
          <a:endParaRPr lang="en-US" sz="1500" kern="1200"/>
        </a:p>
        <a:p>
          <a:pPr marL="114300" lvl="1" indent="-114300" algn="l" defTabSz="666750">
            <a:lnSpc>
              <a:spcPct val="100000"/>
            </a:lnSpc>
            <a:spcBef>
              <a:spcPct val="0"/>
            </a:spcBef>
            <a:spcAft>
              <a:spcPct val="15000"/>
            </a:spcAft>
            <a:buChar char="•"/>
          </a:pPr>
          <a:r>
            <a:rPr lang="en-US" sz="1500" b="1" kern="1200" dirty="0"/>
            <a:t>Types of Conflicts</a:t>
          </a:r>
          <a:endParaRPr lang="en-US" sz="1500" kern="1200" dirty="0"/>
        </a:p>
        <a:p>
          <a:pPr marL="228600" lvl="2" indent="-114300" algn="l" defTabSz="666750">
            <a:lnSpc>
              <a:spcPct val="90000"/>
            </a:lnSpc>
            <a:spcBef>
              <a:spcPct val="0"/>
            </a:spcBef>
            <a:spcAft>
              <a:spcPct val="15000"/>
            </a:spcAft>
            <a:buChar char="•"/>
          </a:pPr>
          <a:r>
            <a:rPr lang="en-US" sz="1500" b="1" kern="1200" dirty="0"/>
            <a:t> Improper Use of Position</a:t>
          </a:r>
          <a:endParaRPr lang="en-US" sz="1500" kern="1200" dirty="0"/>
        </a:p>
        <a:p>
          <a:pPr marL="228600" lvl="2" indent="-114300" algn="l" defTabSz="666750">
            <a:lnSpc>
              <a:spcPct val="90000"/>
            </a:lnSpc>
            <a:spcBef>
              <a:spcPct val="0"/>
            </a:spcBef>
            <a:spcAft>
              <a:spcPct val="15000"/>
            </a:spcAft>
            <a:buChar char="•"/>
          </a:pPr>
          <a:r>
            <a:rPr lang="en-US" sz="1500" b="1" kern="1200" dirty="0"/>
            <a:t> Prohibited Gifts/Services</a:t>
          </a:r>
          <a:endParaRPr lang="en-US" sz="1500" kern="1200" dirty="0"/>
        </a:p>
        <a:p>
          <a:pPr marL="228600" lvl="2" indent="-114300" algn="l" defTabSz="666750">
            <a:lnSpc>
              <a:spcPct val="90000"/>
            </a:lnSpc>
            <a:spcBef>
              <a:spcPct val="0"/>
            </a:spcBef>
            <a:spcAft>
              <a:spcPct val="15000"/>
            </a:spcAft>
            <a:buChar char="•"/>
          </a:pPr>
          <a:r>
            <a:rPr lang="en-US" sz="1500" b="1" kern="1200" dirty="0"/>
            <a:t> Personal Interests Defined</a:t>
          </a:r>
          <a:endParaRPr lang="en-US" sz="1500" kern="1200" dirty="0"/>
        </a:p>
        <a:p>
          <a:pPr marL="228600" lvl="2" indent="-114300" algn="l" defTabSz="666750">
            <a:lnSpc>
              <a:spcPct val="90000"/>
            </a:lnSpc>
            <a:spcBef>
              <a:spcPct val="0"/>
            </a:spcBef>
            <a:spcAft>
              <a:spcPct val="15000"/>
            </a:spcAft>
            <a:buChar char="•"/>
          </a:pPr>
          <a:r>
            <a:rPr lang="en-US" sz="1500" b="1" kern="1200" dirty="0"/>
            <a:t> Prohibited Personal Interests in Transactions</a:t>
          </a:r>
          <a:endParaRPr lang="en-US" sz="1500" kern="1200" dirty="0"/>
        </a:p>
        <a:p>
          <a:pPr marL="228600" lvl="2" indent="-114300" algn="l" defTabSz="666750">
            <a:lnSpc>
              <a:spcPct val="90000"/>
            </a:lnSpc>
            <a:spcBef>
              <a:spcPct val="0"/>
            </a:spcBef>
            <a:spcAft>
              <a:spcPct val="15000"/>
            </a:spcAft>
            <a:buChar char="•"/>
          </a:pPr>
          <a:r>
            <a:rPr lang="en-US" sz="1500" b="1" kern="1200" dirty="0"/>
            <a:t> Prohibited Personal Interests in Contracts</a:t>
          </a:r>
          <a:endParaRPr lang="en-US" sz="1500" kern="1200" dirty="0"/>
        </a:p>
      </dsp:txBody>
      <dsp:txXfrm>
        <a:off x="0" y="248099"/>
        <a:ext cx="10582522" cy="2693250"/>
      </dsp:txXfrm>
    </dsp:sp>
    <dsp:sp modelId="{FD79874F-4A7B-4950-8346-E99E9E7211C0}">
      <dsp:nvSpPr>
        <dsp:cNvPr id="0" name=""/>
        <dsp:cNvSpPr/>
      </dsp:nvSpPr>
      <dsp:spPr>
        <a:xfrm>
          <a:off x="529126" y="26699"/>
          <a:ext cx="7407766"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996" tIns="0" rIns="279996" bIns="0" numCol="1" spcCol="1270" anchor="ctr" anchorCtr="0">
          <a:noAutofit/>
        </a:bodyPr>
        <a:lstStyle/>
        <a:p>
          <a:pPr marL="0" lvl="0" indent="0" algn="l" defTabSz="666750">
            <a:lnSpc>
              <a:spcPct val="100000"/>
            </a:lnSpc>
            <a:spcBef>
              <a:spcPct val="0"/>
            </a:spcBef>
            <a:spcAft>
              <a:spcPct val="35000"/>
            </a:spcAft>
            <a:buNone/>
          </a:pPr>
          <a:r>
            <a:rPr lang="en-US" sz="1500" b="1" kern="1200"/>
            <a:t>RECOGNIZE:</a:t>
          </a:r>
          <a:endParaRPr lang="en-US" sz="1500" kern="1200"/>
        </a:p>
      </dsp:txBody>
      <dsp:txXfrm>
        <a:off x="550742" y="48315"/>
        <a:ext cx="7364534" cy="399568"/>
      </dsp:txXfrm>
    </dsp:sp>
    <dsp:sp modelId="{38609B9F-0A78-4FF4-AAE7-9B3F7AC7A891}">
      <dsp:nvSpPr>
        <dsp:cNvPr id="0" name=""/>
        <dsp:cNvSpPr/>
      </dsp:nvSpPr>
      <dsp:spPr>
        <a:xfrm>
          <a:off x="0" y="3243750"/>
          <a:ext cx="10582522" cy="661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1321" tIns="312420" rIns="821321" bIns="106680" numCol="1" spcCol="1270" anchor="t" anchorCtr="0">
          <a:noAutofit/>
        </a:bodyPr>
        <a:lstStyle/>
        <a:p>
          <a:pPr marL="114300" lvl="1" indent="-114300" algn="l" defTabSz="666750">
            <a:lnSpc>
              <a:spcPct val="100000"/>
            </a:lnSpc>
            <a:spcBef>
              <a:spcPct val="0"/>
            </a:spcBef>
            <a:spcAft>
              <a:spcPct val="15000"/>
            </a:spcAft>
            <a:buChar char="•"/>
          </a:pPr>
          <a:r>
            <a:rPr lang="en-US" sz="1500" b="1" kern="1200"/>
            <a:t>Disclosure Requirements</a:t>
          </a:r>
          <a:endParaRPr lang="en-US" sz="1500" kern="1200"/>
        </a:p>
      </dsp:txBody>
      <dsp:txXfrm>
        <a:off x="0" y="3243750"/>
        <a:ext cx="10582522" cy="661500"/>
      </dsp:txXfrm>
    </dsp:sp>
    <dsp:sp modelId="{DF364C2A-7CDC-4E5D-8E62-3D6FD96ACA9F}">
      <dsp:nvSpPr>
        <dsp:cNvPr id="0" name=""/>
        <dsp:cNvSpPr/>
      </dsp:nvSpPr>
      <dsp:spPr>
        <a:xfrm>
          <a:off x="529126" y="3022350"/>
          <a:ext cx="7407766"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996" tIns="0" rIns="279996" bIns="0" numCol="1" spcCol="1270" anchor="ctr" anchorCtr="0">
          <a:noAutofit/>
        </a:bodyPr>
        <a:lstStyle/>
        <a:p>
          <a:pPr marL="0" lvl="0" indent="0" algn="l" defTabSz="666750">
            <a:lnSpc>
              <a:spcPct val="100000"/>
            </a:lnSpc>
            <a:spcBef>
              <a:spcPct val="0"/>
            </a:spcBef>
            <a:spcAft>
              <a:spcPct val="35000"/>
            </a:spcAft>
            <a:buNone/>
          </a:pPr>
          <a:r>
            <a:rPr lang="en-US" sz="1500" b="1" kern="1200"/>
            <a:t>REPORT</a:t>
          </a:r>
          <a:endParaRPr lang="en-US" sz="1500" kern="1200"/>
        </a:p>
      </dsp:txBody>
      <dsp:txXfrm>
        <a:off x="550742" y="3043966"/>
        <a:ext cx="7364534" cy="399568"/>
      </dsp:txXfrm>
    </dsp:sp>
    <dsp:sp modelId="{C94F0FF7-ADD2-4841-9D81-6C1976911356}">
      <dsp:nvSpPr>
        <dsp:cNvPr id="0" name=""/>
        <dsp:cNvSpPr/>
      </dsp:nvSpPr>
      <dsp:spPr>
        <a:xfrm>
          <a:off x="0" y="4207650"/>
          <a:ext cx="10582522" cy="661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1321" tIns="312420" rIns="821321" bIns="106680" numCol="1" spcCol="1270" anchor="t" anchorCtr="0">
          <a:noAutofit/>
        </a:bodyPr>
        <a:lstStyle/>
        <a:p>
          <a:pPr marL="114300" lvl="1" indent="-114300" algn="l" defTabSz="666750">
            <a:lnSpc>
              <a:spcPct val="100000"/>
            </a:lnSpc>
            <a:spcBef>
              <a:spcPct val="0"/>
            </a:spcBef>
            <a:spcAft>
              <a:spcPct val="15000"/>
            </a:spcAft>
            <a:buChar char="•"/>
          </a:pPr>
          <a:r>
            <a:rPr lang="en-US" sz="1500" b="1" kern="1200"/>
            <a:t>Management Plan</a:t>
          </a:r>
          <a:endParaRPr lang="en-US" sz="1500" kern="1200"/>
        </a:p>
      </dsp:txBody>
      <dsp:txXfrm>
        <a:off x="0" y="4207650"/>
        <a:ext cx="10582522" cy="661500"/>
      </dsp:txXfrm>
    </dsp:sp>
    <dsp:sp modelId="{06AB3646-FD0B-458F-B168-B2EC1EB7D0BD}">
      <dsp:nvSpPr>
        <dsp:cNvPr id="0" name=""/>
        <dsp:cNvSpPr/>
      </dsp:nvSpPr>
      <dsp:spPr>
        <a:xfrm>
          <a:off x="529126" y="3986250"/>
          <a:ext cx="7407766"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996" tIns="0" rIns="279996" bIns="0" numCol="1" spcCol="1270" anchor="ctr" anchorCtr="0">
          <a:noAutofit/>
        </a:bodyPr>
        <a:lstStyle/>
        <a:p>
          <a:pPr marL="0" lvl="0" indent="0" algn="l" defTabSz="666750">
            <a:lnSpc>
              <a:spcPct val="100000"/>
            </a:lnSpc>
            <a:spcBef>
              <a:spcPct val="0"/>
            </a:spcBef>
            <a:spcAft>
              <a:spcPct val="35000"/>
            </a:spcAft>
            <a:buNone/>
          </a:pPr>
          <a:r>
            <a:rPr lang="en-US" sz="1500" b="1" kern="1200"/>
            <a:t>RESOLVE</a:t>
          </a:r>
          <a:endParaRPr lang="en-US" sz="1500" kern="1200"/>
        </a:p>
      </dsp:txBody>
      <dsp:txXfrm>
        <a:off x="550742" y="4007866"/>
        <a:ext cx="7364534" cy="399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9D5DB9-89E8-44A2-AEDC-4F22748C679F}">
      <dsp:nvSpPr>
        <dsp:cNvPr id="0" name=""/>
        <dsp:cNvSpPr/>
      </dsp:nvSpPr>
      <dsp:spPr>
        <a:xfrm>
          <a:off x="3953" y="234526"/>
          <a:ext cx="2377306" cy="6624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defRPr b="1"/>
          </a:pPr>
          <a:r>
            <a:rPr lang="en-US" sz="2300" kern="1200"/>
            <a:t>Read</a:t>
          </a:r>
        </a:p>
      </dsp:txBody>
      <dsp:txXfrm>
        <a:off x="3953" y="234526"/>
        <a:ext cx="2377306" cy="662400"/>
      </dsp:txXfrm>
    </dsp:sp>
    <dsp:sp modelId="{DD0BFE5E-67EE-45D5-B991-2E38E9590DD3}">
      <dsp:nvSpPr>
        <dsp:cNvPr id="0" name=""/>
        <dsp:cNvSpPr/>
      </dsp:nvSpPr>
      <dsp:spPr>
        <a:xfrm>
          <a:off x="3953" y="896926"/>
          <a:ext cx="2377306" cy="321988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Read the policy and regulation, as well as the Frequently Asked Questions concerning Conflict of Interest</a:t>
          </a:r>
        </a:p>
      </dsp:txBody>
      <dsp:txXfrm>
        <a:off x="3953" y="896926"/>
        <a:ext cx="2377306" cy="3219885"/>
      </dsp:txXfrm>
    </dsp:sp>
    <dsp:sp modelId="{7CB1BD75-A983-4E8C-A703-D97A67E76C3A}">
      <dsp:nvSpPr>
        <dsp:cNvPr id="0" name=""/>
        <dsp:cNvSpPr/>
      </dsp:nvSpPr>
      <dsp:spPr>
        <a:xfrm>
          <a:off x="2714082" y="234526"/>
          <a:ext cx="2377306" cy="6624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defRPr b="1"/>
          </a:pPr>
          <a:r>
            <a:rPr lang="en-US" sz="2300" kern="1200"/>
            <a:t>Ask</a:t>
          </a:r>
        </a:p>
      </dsp:txBody>
      <dsp:txXfrm>
        <a:off x="2714082" y="234526"/>
        <a:ext cx="2377306" cy="662400"/>
      </dsp:txXfrm>
    </dsp:sp>
    <dsp:sp modelId="{275AF423-737E-4C57-8F10-57838C36C4F4}">
      <dsp:nvSpPr>
        <dsp:cNvPr id="0" name=""/>
        <dsp:cNvSpPr/>
      </dsp:nvSpPr>
      <dsp:spPr>
        <a:xfrm>
          <a:off x="2714082" y="896926"/>
          <a:ext cx="2377306" cy="3219885"/>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a:t>Ask questions for clarity</a:t>
          </a:r>
        </a:p>
      </dsp:txBody>
      <dsp:txXfrm>
        <a:off x="2714082" y="896926"/>
        <a:ext cx="2377306" cy="3219885"/>
      </dsp:txXfrm>
    </dsp:sp>
    <dsp:sp modelId="{42278A34-B5FB-4F43-8A7E-18FB9C290702}">
      <dsp:nvSpPr>
        <dsp:cNvPr id="0" name=""/>
        <dsp:cNvSpPr/>
      </dsp:nvSpPr>
      <dsp:spPr>
        <a:xfrm>
          <a:off x="5424211" y="234526"/>
          <a:ext cx="2377306" cy="662400"/>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defRPr b="1"/>
          </a:pPr>
          <a:r>
            <a:rPr lang="en-US" sz="2300" kern="1200"/>
            <a:t>Make</a:t>
          </a:r>
        </a:p>
      </dsp:txBody>
      <dsp:txXfrm>
        <a:off x="5424211" y="234526"/>
        <a:ext cx="2377306" cy="662400"/>
      </dsp:txXfrm>
    </dsp:sp>
    <dsp:sp modelId="{800E7C74-C313-4441-AD11-8F36198D3C33}">
      <dsp:nvSpPr>
        <dsp:cNvPr id="0" name=""/>
        <dsp:cNvSpPr/>
      </dsp:nvSpPr>
      <dsp:spPr>
        <a:xfrm>
          <a:off x="5424211" y="896926"/>
          <a:ext cx="2377306" cy="3219885"/>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Make a good faith effort to mitigate any appearance of favoritism or undue influence</a:t>
          </a:r>
        </a:p>
      </dsp:txBody>
      <dsp:txXfrm>
        <a:off x="5424211" y="896926"/>
        <a:ext cx="2377306" cy="3219885"/>
      </dsp:txXfrm>
    </dsp:sp>
    <dsp:sp modelId="{FB2CE04B-C640-4923-9D9D-BFF61536F01E}">
      <dsp:nvSpPr>
        <dsp:cNvPr id="0" name=""/>
        <dsp:cNvSpPr/>
      </dsp:nvSpPr>
      <dsp:spPr>
        <a:xfrm>
          <a:off x="8134340" y="234526"/>
          <a:ext cx="2377306" cy="66240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defRPr b="1"/>
          </a:pPr>
          <a:r>
            <a:rPr lang="en-US" sz="2300" kern="1200"/>
            <a:t>Report</a:t>
          </a:r>
        </a:p>
      </dsp:txBody>
      <dsp:txXfrm>
        <a:off x="8134340" y="234526"/>
        <a:ext cx="2377306" cy="662400"/>
      </dsp:txXfrm>
    </dsp:sp>
    <dsp:sp modelId="{A5CA05B1-1477-4B59-91C8-440A335C9469}">
      <dsp:nvSpPr>
        <dsp:cNvPr id="0" name=""/>
        <dsp:cNvSpPr/>
      </dsp:nvSpPr>
      <dsp:spPr>
        <a:xfrm>
          <a:off x="8134340" y="896926"/>
          <a:ext cx="2377306" cy="3219885"/>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Report any possible practices or behaviors that may be in non-compliance with the spirit of the regulation</a:t>
          </a:r>
        </a:p>
      </dsp:txBody>
      <dsp:txXfrm>
        <a:off x="8134340" y="896926"/>
        <a:ext cx="2377306" cy="321988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FF8CF-1DF6-4708-A3B2-62A031A13E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0D36FE-E6EA-415E-AF56-CFBC5B1957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F82ADD-52B3-40CA-A087-5ED5A0B2533F}"/>
              </a:ext>
            </a:extLst>
          </p:cNvPr>
          <p:cNvSpPr>
            <a:spLocks noGrp="1"/>
          </p:cNvSpPr>
          <p:nvPr>
            <p:ph type="dt" sz="half" idx="10"/>
          </p:nvPr>
        </p:nvSpPr>
        <p:spPr/>
        <p:txBody>
          <a:bodyPr/>
          <a:lstStyle/>
          <a:p>
            <a:fld id="{1D815C98-24C2-48AB-90D0-B64DF421EC50}" type="datetimeFigureOut">
              <a:rPr lang="en-US" smtClean="0"/>
              <a:t>2/24/2020</a:t>
            </a:fld>
            <a:endParaRPr lang="en-US"/>
          </a:p>
        </p:txBody>
      </p:sp>
      <p:sp>
        <p:nvSpPr>
          <p:cNvPr id="5" name="Footer Placeholder 4">
            <a:extLst>
              <a:ext uri="{FF2B5EF4-FFF2-40B4-BE49-F238E27FC236}">
                <a16:creationId xmlns:a16="http://schemas.microsoft.com/office/drawing/2014/main" id="{D2A27A5B-3C2F-4B63-A04E-68C1B8751C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A83FD7-8E1B-40CB-B5EF-D49E589A6B5D}"/>
              </a:ext>
            </a:extLst>
          </p:cNvPr>
          <p:cNvSpPr>
            <a:spLocks noGrp="1"/>
          </p:cNvSpPr>
          <p:nvPr>
            <p:ph type="sldNum" sz="quarter" idx="12"/>
          </p:nvPr>
        </p:nvSpPr>
        <p:spPr/>
        <p:txBody>
          <a:bodyPr/>
          <a:lstStyle/>
          <a:p>
            <a:fld id="{C80AE76C-4220-4CA5-A798-A6E91FA56D8A}" type="slidenum">
              <a:rPr lang="en-US" smtClean="0"/>
              <a:t>‹#›</a:t>
            </a:fld>
            <a:endParaRPr lang="en-US"/>
          </a:p>
        </p:txBody>
      </p:sp>
    </p:spTree>
    <p:extLst>
      <p:ext uri="{BB962C8B-B14F-4D97-AF65-F5344CB8AC3E}">
        <p14:creationId xmlns:p14="http://schemas.microsoft.com/office/powerpoint/2010/main" val="1582164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CDC28-CEE5-4B45-BA6B-EF02FFF687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6EDB21-F8A7-4493-ACF3-29BA981C3E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0A0AEA-803B-46FC-A57C-A30C2CF6A863}"/>
              </a:ext>
            </a:extLst>
          </p:cNvPr>
          <p:cNvSpPr>
            <a:spLocks noGrp="1"/>
          </p:cNvSpPr>
          <p:nvPr>
            <p:ph type="dt" sz="half" idx="10"/>
          </p:nvPr>
        </p:nvSpPr>
        <p:spPr/>
        <p:txBody>
          <a:bodyPr/>
          <a:lstStyle/>
          <a:p>
            <a:fld id="{1D815C98-24C2-48AB-90D0-B64DF421EC50}" type="datetimeFigureOut">
              <a:rPr lang="en-US" smtClean="0"/>
              <a:t>2/24/2020</a:t>
            </a:fld>
            <a:endParaRPr lang="en-US"/>
          </a:p>
        </p:txBody>
      </p:sp>
      <p:sp>
        <p:nvSpPr>
          <p:cNvPr id="5" name="Footer Placeholder 4">
            <a:extLst>
              <a:ext uri="{FF2B5EF4-FFF2-40B4-BE49-F238E27FC236}">
                <a16:creationId xmlns:a16="http://schemas.microsoft.com/office/drawing/2014/main" id="{872EEC47-D221-4786-977D-C0A4BB5EE5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201B87-B964-460A-9E9F-C863F65FE3A4}"/>
              </a:ext>
            </a:extLst>
          </p:cNvPr>
          <p:cNvSpPr>
            <a:spLocks noGrp="1"/>
          </p:cNvSpPr>
          <p:nvPr>
            <p:ph type="sldNum" sz="quarter" idx="12"/>
          </p:nvPr>
        </p:nvSpPr>
        <p:spPr/>
        <p:txBody>
          <a:bodyPr/>
          <a:lstStyle/>
          <a:p>
            <a:fld id="{C80AE76C-4220-4CA5-A798-A6E91FA56D8A}" type="slidenum">
              <a:rPr lang="en-US" smtClean="0"/>
              <a:t>‹#›</a:t>
            </a:fld>
            <a:endParaRPr lang="en-US"/>
          </a:p>
        </p:txBody>
      </p:sp>
    </p:spTree>
    <p:extLst>
      <p:ext uri="{BB962C8B-B14F-4D97-AF65-F5344CB8AC3E}">
        <p14:creationId xmlns:p14="http://schemas.microsoft.com/office/powerpoint/2010/main" val="1066136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29E38D-28C2-44C7-9FCF-AEECF7A40A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7ADB99-E1F8-4077-8582-5A7A1F17F8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6671FD-7545-424A-A992-3B2E71965F3F}"/>
              </a:ext>
            </a:extLst>
          </p:cNvPr>
          <p:cNvSpPr>
            <a:spLocks noGrp="1"/>
          </p:cNvSpPr>
          <p:nvPr>
            <p:ph type="dt" sz="half" idx="10"/>
          </p:nvPr>
        </p:nvSpPr>
        <p:spPr/>
        <p:txBody>
          <a:bodyPr/>
          <a:lstStyle/>
          <a:p>
            <a:fld id="{1D815C98-24C2-48AB-90D0-B64DF421EC50}" type="datetimeFigureOut">
              <a:rPr lang="en-US" smtClean="0"/>
              <a:t>2/24/2020</a:t>
            </a:fld>
            <a:endParaRPr lang="en-US"/>
          </a:p>
        </p:txBody>
      </p:sp>
      <p:sp>
        <p:nvSpPr>
          <p:cNvPr id="5" name="Footer Placeholder 4">
            <a:extLst>
              <a:ext uri="{FF2B5EF4-FFF2-40B4-BE49-F238E27FC236}">
                <a16:creationId xmlns:a16="http://schemas.microsoft.com/office/drawing/2014/main" id="{C123E73E-F2BD-482F-AE8D-1EFD3F0FE6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E61573-492D-4E61-A55F-19F730058C25}"/>
              </a:ext>
            </a:extLst>
          </p:cNvPr>
          <p:cNvSpPr>
            <a:spLocks noGrp="1"/>
          </p:cNvSpPr>
          <p:nvPr>
            <p:ph type="sldNum" sz="quarter" idx="12"/>
          </p:nvPr>
        </p:nvSpPr>
        <p:spPr/>
        <p:txBody>
          <a:bodyPr/>
          <a:lstStyle/>
          <a:p>
            <a:fld id="{C80AE76C-4220-4CA5-A798-A6E91FA56D8A}" type="slidenum">
              <a:rPr lang="en-US" smtClean="0"/>
              <a:t>‹#›</a:t>
            </a:fld>
            <a:endParaRPr lang="en-US"/>
          </a:p>
        </p:txBody>
      </p:sp>
    </p:spTree>
    <p:extLst>
      <p:ext uri="{BB962C8B-B14F-4D97-AF65-F5344CB8AC3E}">
        <p14:creationId xmlns:p14="http://schemas.microsoft.com/office/powerpoint/2010/main" val="4038639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6C90C-64D6-4BC5-BF8F-ABA4D38DCD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6862B4-795C-45C2-BD10-B10EBA78BB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C03A26-FD02-442B-9E31-4A63A40FEDD0}"/>
              </a:ext>
            </a:extLst>
          </p:cNvPr>
          <p:cNvSpPr>
            <a:spLocks noGrp="1"/>
          </p:cNvSpPr>
          <p:nvPr>
            <p:ph type="dt" sz="half" idx="10"/>
          </p:nvPr>
        </p:nvSpPr>
        <p:spPr/>
        <p:txBody>
          <a:bodyPr/>
          <a:lstStyle/>
          <a:p>
            <a:fld id="{1D815C98-24C2-48AB-90D0-B64DF421EC50}" type="datetimeFigureOut">
              <a:rPr lang="en-US" smtClean="0"/>
              <a:t>2/24/2020</a:t>
            </a:fld>
            <a:endParaRPr lang="en-US"/>
          </a:p>
        </p:txBody>
      </p:sp>
      <p:sp>
        <p:nvSpPr>
          <p:cNvPr id="5" name="Footer Placeholder 4">
            <a:extLst>
              <a:ext uri="{FF2B5EF4-FFF2-40B4-BE49-F238E27FC236}">
                <a16:creationId xmlns:a16="http://schemas.microsoft.com/office/drawing/2014/main" id="{8B39892C-355D-45A0-8C37-9180E6922F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1ADF0-DA27-4BB2-BE5B-A557B61C0A16}"/>
              </a:ext>
            </a:extLst>
          </p:cNvPr>
          <p:cNvSpPr>
            <a:spLocks noGrp="1"/>
          </p:cNvSpPr>
          <p:nvPr>
            <p:ph type="sldNum" sz="quarter" idx="12"/>
          </p:nvPr>
        </p:nvSpPr>
        <p:spPr/>
        <p:txBody>
          <a:bodyPr/>
          <a:lstStyle/>
          <a:p>
            <a:fld id="{C80AE76C-4220-4CA5-A798-A6E91FA56D8A}" type="slidenum">
              <a:rPr lang="en-US" smtClean="0"/>
              <a:t>‹#›</a:t>
            </a:fld>
            <a:endParaRPr lang="en-US"/>
          </a:p>
        </p:txBody>
      </p:sp>
    </p:spTree>
    <p:extLst>
      <p:ext uri="{BB962C8B-B14F-4D97-AF65-F5344CB8AC3E}">
        <p14:creationId xmlns:p14="http://schemas.microsoft.com/office/powerpoint/2010/main" val="4161328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387E9-FDCC-44E1-BEB8-E754BB788E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D13404-81B3-4EC7-A779-11B0614EE4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B950C0-FE15-43E4-8687-3F37CA2D3023}"/>
              </a:ext>
            </a:extLst>
          </p:cNvPr>
          <p:cNvSpPr>
            <a:spLocks noGrp="1"/>
          </p:cNvSpPr>
          <p:nvPr>
            <p:ph type="dt" sz="half" idx="10"/>
          </p:nvPr>
        </p:nvSpPr>
        <p:spPr/>
        <p:txBody>
          <a:bodyPr/>
          <a:lstStyle/>
          <a:p>
            <a:fld id="{1D815C98-24C2-48AB-90D0-B64DF421EC50}" type="datetimeFigureOut">
              <a:rPr lang="en-US" smtClean="0"/>
              <a:t>2/24/2020</a:t>
            </a:fld>
            <a:endParaRPr lang="en-US"/>
          </a:p>
        </p:txBody>
      </p:sp>
      <p:sp>
        <p:nvSpPr>
          <p:cNvPr id="5" name="Footer Placeholder 4">
            <a:extLst>
              <a:ext uri="{FF2B5EF4-FFF2-40B4-BE49-F238E27FC236}">
                <a16:creationId xmlns:a16="http://schemas.microsoft.com/office/drawing/2014/main" id="{E9A4D508-14EF-494E-BA54-85E7AF4BB8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0B8635-E563-41F5-9A8D-4A0E19455B86}"/>
              </a:ext>
            </a:extLst>
          </p:cNvPr>
          <p:cNvSpPr>
            <a:spLocks noGrp="1"/>
          </p:cNvSpPr>
          <p:nvPr>
            <p:ph type="sldNum" sz="quarter" idx="12"/>
          </p:nvPr>
        </p:nvSpPr>
        <p:spPr/>
        <p:txBody>
          <a:bodyPr/>
          <a:lstStyle/>
          <a:p>
            <a:fld id="{C80AE76C-4220-4CA5-A798-A6E91FA56D8A}" type="slidenum">
              <a:rPr lang="en-US" smtClean="0"/>
              <a:t>‹#›</a:t>
            </a:fld>
            <a:endParaRPr lang="en-US"/>
          </a:p>
        </p:txBody>
      </p:sp>
    </p:spTree>
    <p:extLst>
      <p:ext uri="{BB962C8B-B14F-4D97-AF65-F5344CB8AC3E}">
        <p14:creationId xmlns:p14="http://schemas.microsoft.com/office/powerpoint/2010/main" val="2848738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A1536-E4EF-474D-B804-8A400176AD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900EE2-01F2-4573-93CB-C375DDFCEA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B8D3661-421F-4EE9-8278-FA59D4C113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14988B-544F-4F94-B7CD-0F322F919388}"/>
              </a:ext>
            </a:extLst>
          </p:cNvPr>
          <p:cNvSpPr>
            <a:spLocks noGrp="1"/>
          </p:cNvSpPr>
          <p:nvPr>
            <p:ph type="dt" sz="half" idx="10"/>
          </p:nvPr>
        </p:nvSpPr>
        <p:spPr/>
        <p:txBody>
          <a:bodyPr/>
          <a:lstStyle/>
          <a:p>
            <a:fld id="{1D815C98-24C2-48AB-90D0-B64DF421EC50}" type="datetimeFigureOut">
              <a:rPr lang="en-US" smtClean="0"/>
              <a:t>2/24/2020</a:t>
            </a:fld>
            <a:endParaRPr lang="en-US"/>
          </a:p>
        </p:txBody>
      </p:sp>
      <p:sp>
        <p:nvSpPr>
          <p:cNvPr id="6" name="Footer Placeholder 5">
            <a:extLst>
              <a:ext uri="{FF2B5EF4-FFF2-40B4-BE49-F238E27FC236}">
                <a16:creationId xmlns:a16="http://schemas.microsoft.com/office/drawing/2014/main" id="{97F04E7C-1B36-497F-A015-8064593905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9A74BE-5142-47AB-8052-E07EEAA04791}"/>
              </a:ext>
            </a:extLst>
          </p:cNvPr>
          <p:cNvSpPr>
            <a:spLocks noGrp="1"/>
          </p:cNvSpPr>
          <p:nvPr>
            <p:ph type="sldNum" sz="quarter" idx="12"/>
          </p:nvPr>
        </p:nvSpPr>
        <p:spPr/>
        <p:txBody>
          <a:bodyPr/>
          <a:lstStyle/>
          <a:p>
            <a:fld id="{C80AE76C-4220-4CA5-A798-A6E91FA56D8A}" type="slidenum">
              <a:rPr lang="en-US" smtClean="0"/>
              <a:t>‹#›</a:t>
            </a:fld>
            <a:endParaRPr lang="en-US"/>
          </a:p>
        </p:txBody>
      </p:sp>
    </p:spTree>
    <p:extLst>
      <p:ext uri="{BB962C8B-B14F-4D97-AF65-F5344CB8AC3E}">
        <p14:creationId xmlns:p14="http://schemas.microsoft.com/office/powerpoint/2010/main" val="4141914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B7924-BA33-471A-9134-2FC728CD62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88DCEB-D3C9-4562-B146-D2C8D99FE9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217419-7F7A-47A8-972E-C2827E7BB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FCE1CA-7D03-45BE-91AF-0225CB395B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601D60-D6D0-49ED-92D9-BD005267A7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349CC7-6651-4F4E-8580-C8B98019B91E}"/>
              </a:ext>
            </a:extLst>
          </p:cNvPr>
          <p:cNvSpPr>
            <a:spLocks noGrp="1"/>
          </p:cNvSpPr>
          <p:nvPr>
            <p:ph type="dt" sz="half" idx="10"/>
          </p:nvPr>
        </p:nvSpPr>
        <p:spPr/>
        <p:txBody>
          <a:bodyPr/>
          <a:lstStyle/>
          <a:p>
            <a:fld id="{1D815C98-24C2-48AB-90D0-B64DF421EC50}" type="datetimeFigureOut">
              <a:rPr lang="en-US" smtClean="0"/>
              <a:t>2/24/2020</a:t>
            </a:fld>
            <a:endParaRPr lang="en-US"/>
          </a:p>
        </p:txBody>
      </p:sp>
      <p:sp>
        <p:nvSpPr>
          <p:cNvPr id="8" name="Footer Placeholder 7">
            <a:extLst>
              <a:ext uri="{FF2B5EF4-FFF2-40B4-BE49-F238E27FC236}">
                <a16:creationId xmlns:a16="http://schemas.microsoft.com/office/drawing/2014/main" id="{8C3468E6-44F4-404E-B8CE-3EF20A05D8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FDF179-46BF-4656-B092-44381C091E4A}"/>
              </a:ext>
            </a:extLst>
          </p:cNvPr>
          <p:cNvSpPr>
            <a:spLocks noGrp="1"/>
          </p:cNvSpPr>
          <p:nvPr>
            <p:ph type="sldNum" sz="quarter" idx="12"/>
          </p:nvPr>
        </p:nvSpPr>
        <p:spPr/>
        <p:txBody>
          <a:bodyPr/>
          <a:lstStyle/>
          <a:p>
            <a:fld id="{C80AE76C-4220-4CA5-A798-A6E91FA56D8A}" type="slidenum">
              <a:rPr lang="en-US" smtClean="0"/>
              <a:t>‹#›</a:t>
            </a:fld>
            <a:endParaRPr lang="en-US"/>
          </a:p>
        </p:txBody>
      </p:sp>
    </p:spTree>
    <p:extLst>
      <p:ext uri="{BB962C8B-B14F-4D97-AF65-F5344CB8AC3E}">
        <p14:creationId xmlns:p14="http://schemas.microsoft.com/office/powerpoint/2010/main" val="1341778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9D6FE-0FB4-4D72-84E8-09536EE6EE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BFDE21-0445-4B2D-85FD-BDB2A695EB29}"/>
              </a:ext>
            </a:extLst>
          </p:cNvPr>
          <p:cNvSpPr>
            <a:spLocks noGrp="1"/>
          </p:cNvSpPr>
          <p:nvPr>
            <p:ph type="dt" sz="half" idx="10"/>
          </p:nvPr>
        </p:nvSpPr>
        <p:spPr/>
        <p:txBody>
          <a:bodyPr/>
          <a:lstStyle/>
          <a:p>
            <a:fld id="{1D815C98-24C2-48AB-90D0-B64DF421EC50}" type="datetimeFigureOut">
              <a:rPr lang="en-US" smtClean="0"/>
              <a:t>2/24/2020</a:t>
            </a:fld>
            <a:endParaRPr lang="en-US"/>
          </a:p>
        </p:txBody>
      </p:sp>
      <p:sp>
        <p:nvSpPr>
          <p:cNvPr id="4" name="Footer Placeholder 3">
            <a:extLst>
              <a:ext uri="{FF2B5EF4-FFF2-40B4-BE49-F238E27FC236}">
                <a16:creationId xmlns:a16="http://schemas.microsoft.com/office/drawing/2014/main" id="{1ED38CF9-EEB9-4D9D-B8D3-E16B6C25102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692306-4399-4097-9FD1-108A23317A03}"/>
              </a:ext>
            </a:extLst>
          </p:cNvPr>
          <p:cNvSpPr>
            <a:spLocks noGrp="1"/>
          </p:cNvSpPr>
          <p:nvPr>
            <p:ph type="sldNum" sz="quarter" idx="12"/>
          </p:nvPr>
        </p:nvSpPr>
        <p:spPr/>
        <p:txBody>
          <a:bodyPr/>
          <a:lstStyle/>
          <a:p>
            <a:fld id="{C80AE76C-4220-4CA5-A798-A6E91FA56D8A}" type="slidenum">
              <a:rPr lang="en-US" smtClean="0"/>
              <a:t>‹#›</a:t>
            </a:fld>
            <a:endParaRPr lang="en-US"/>
          </a:p>
        </p:txBody>
      </p:sp>
    </p:spTree>
    <p:extLst>
      <p:ext uri="{BB962C8B-B14F-4D97-AF65-F5344CB8AC3E}">
        <p14:creationId xmlns:p14="http://schemas.microsoft.com/office/powerpoint/2010/main" val="708885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CA4860-4C7A-4BA9-8F69-D1CAD4E943ED}"/>
              </a:ext>
            </a:extLst>
          </p:cNvPr>
          <p:cNvSpPr>
            <a:spLocks noGrp="1"/>
          </p:cNvSpPr>
          <p:nvPr>
            <p:ph type="dt" sz="half" idx="10"/>
          </p:nvPr>
        </p:nvSpPr>
        <p:spPr/>
        <p:txBody>
          <a:bodyPr/>
          <a:lstStyle/>
          <a:p>
            <a:fld id="{1D815C98-24C2-48AB-90D0-B64DF421EC50}" type="datetimeFigureOut">
              <a:rPr lang="en-US" smtClean="0"/>
              <a:t>2/24/2020</a:t>
            </a:fld>
            <a:endParaRPr lang="en-US"/>
          </a:p>
        </p:txBody>
      </p:sp>
      <p:sp>
        <p:nvSpPr>
          <p:cNvPr id="3" name="Footer Placeholder 2">
            <a:extLst>
              <a:ext uri="{FF2B5EF4-FFF2-40B4-BE49-F238E27FC236}">
                <a16:creationId xmlns:a16="http://schemas.microsoft.com/office/drawing/2014/main" id="{B68A2C7B-379F-458B-9108-C5828D089C4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391B6A-F5CA-411B-B8CB-5639F4117087}"/>
              </a:ext>
            </a:extLst>
          </p:cNvPr>
          <p:cNvSpPr>
            <a:spLocks noGrp="1"/>
          </p:cNvSpPr>
          <p:nvPr>
            <p:ph type="sldNum" sz="quarter" idx="12"/>
          </p:nvPr>
        </p:nvSpPr>
        <p:spPr/>
        <p:txBody>
          <a:bodyPr/>
          <a:lstStyle/>
          <a:p>
            <a:fld id="{C80AE76C-4220-4CA5-A798-A6E91FA56D8A}" type="slidenum">
              <a:rPr lang="en-US" smtClean="0"/>
              <a:t>‹#›</a:t>
            </a:fld>
            <a:endParaRPr lang="en-US"/>
          </a:p>
        </p:txBody>
      </p:sp>
    </p:spTree>
    <p:extLst>
      <p:ext uri="{BB962C8B-B14F-4D97-AF65-F5344CB8AC3E}">
        <p14:creationId xmlns:p14="http://schemas.microsoft.com/office/powerpoint/2010/main" val="1062130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7B28-8608-4DF3-A5C1-209357BDCE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B26CB8-BA5E-4F8A-8029-572934986D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445114-A47B-4421-BB31-1CE7E68D1D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FFBE72-7CA1-401F-A42F-A474F391D757}"/>
              </a:ext>
            </a:extLst>
          </p:cNvPr>
          <p:cNvSpPr>
            <a:spLocks noGrp="1"/>
          </p:cNvSpPr>
          <p:nvPr>
            <p:ph type="dt" sz="half" idx="10"/>
          </p:nvPr>
        </p:nvSpPr>
        <p:spPr/>
        <p:txBody>
          <a:bodyPr/>
          <a:lstStyle/>
          <a:p>
            <a:fld id="{1D815C98-24C2-48AB-90D0-B64DF421EC50}" type="datetimeFigureOut">
              <a:rPr lang="en-US" smtClean="0"/>
              <a:t>2/24/2020</a:t>
            </a:fld>
            <a:endParaRPr lang="en-US"/>
          </a:p>
        </p:txBody>
      </p:sp>
      <p:sp>
        <p:nvSpPr>
          <p:cNvPr id="6" name="Footer Placeholder 5">
            <a:extLst>
              <a:ext uri="{FF2B5EF4-FFF2-40B4-BE49-F238E27FC236}">
                <a16:creationId xmlns:a16="http://schemas.microsoft.com/office/drawing/2014/main" id="{0ACA2BCE-3EEE-425A-99B4-2056362F0F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9F4310-105F-4954-8A88-3A6717455FF8}"/>
              </a:ext>
            </a:extLst>
          </p:cNvPr>
          <p:cNvSpPr>
            <a:spLocks noGrp="1"/>
          </p:cNvSpPr>
          <p:nvPr>
            <p:ph type="sldNum" sz="quarter" idx="12"/>
          </p:nvPr>
        </p:nvSpPr>
        <p:spPr/>
        <p:txBody>
          <a:bodyPr/>
          <a:lstStyle/>
          <a:p>
            <a:fld id="{C80AE76C-4220-4CA5-A798-A6E91FA56D8A}" type="slidenum">
              <a:rPr lang="en-US" smtClean="0"/>
              <a:t>‹#›</a:t>
            </a:fld>
            <a:endParaRPr lang="en-US"/>
          </a:p>
        </p:txBody>
      </p:sp>
    </p:spTree>
    <p:extLst>
      <p:ext uri="{BB962C8B-B14F-4D97-AF65-F5344CB8AC3E}">
        <p14:creationId xmlns:p14="http://schemas.microsoft.com/office/powerpoint/2010/main" val="3137417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ADA7-7CB5-4D94-990B-7770289B2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8A97B7-CAAD-458D-A6ED-668E3A8BA3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AE324F-EB61-4495-A822-25F65226B1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3683A3-E5DA-499F-907B-75C7976BED23}"/>
              </a:ext>
            </a:extLst>
          </p:cNvPr>
          <p:cNvSpPr>
            <a:spLocks noGrp="1"/>
          </p:cNvSpPr>
          <p:nvPr>
            <p:ph type="dt" sz="half" idx="10"/>
          </p:nvPr>
        </p:nvSpPr>
        <p:spPr/>
        <p:txBody>
          <a:bodyPr/>
          <a:lstStyle/>
          <a:p>
            <a:fld id="{1D815C98-24C2-48AB-90D0-B64DF421EC50}" type="datetimeFigureOut">
              <a:rPr lang="en-US" smtClean="0"/>
              <a:t>2/24/2020</a:t>
            </a:fld>
            <a:endParaRPr lang="en-US"/>
          </a:p>
        </p:txBody>
      </p:sp>
      <p:sp>
        <p:nvSpPr>
          <p:cNvPr id="6" name="Footer Placeholder 5">
            <a:extLst>
              <a:ext uri="{FF2B5EF4-FFF2-40B4-BE49-F238E27FC236}">
                <a16:creationId xmlns:a16="http://schemas.microsoft.com/office/drawing/2014/main" id="{4D2F80CE-02BB-4888-9349-515B4452E2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6A5EAA-007D-45C6-8A34-FFCBB12D4240}"/>
              </a:ext>
            </a:extLst>
          </p:cNvPr>
          <p:cNvSpPr>
            <a:spLocks noGrp="1"/>
          </p:cNvSpPr>
          <p:nvPr>
            <p:ph type="sldNum" sz="quarter" idx="12"/>
          </p:nvPr>
        </p:nvSpPr>
        <p:spPr/>
        <p:txBody>
          <a:bodyPr/>
          <a:lstStyle/>
          <a:p>
            <a:fld id="{C80AE76C-4220-4CA5-A798-A6E91FA56D8A}" type="slidenum">
              <a:rPr lang="en-US" smtClean="0"/>
              <a:t>‹#›</a:t>
            </a:fld>
            <a:endParaRPr lang="en-US"/>
          </a:p>
        </p:txBody>
      </p:sp>
    </p:spTree>
    <p:extLst>
      <p:ext uri="{BB962C8B-B14F-4D97-AF65-F5344CB8AC3E}">
        <p14:creationId xmlns:p14="http://schemas.microsoft.com/office/powerpoint/2010/main" val="2946313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CF8C42-ED61-4022-B4BE-B307E60C57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BC45A3-4B8B-4FA4-8450-C759B108EB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F21A3-8F5E-4946-A4DA-8EB528445E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15C98-24C2-48AB-90D0-B64DF421EC50}" type="datetimeFigureOut">
              <a:rPr lang="en-US" smtClean="0"/>
              <a:t>2/24/2020</a:t>
            </a:fld>
            <a:endParaRPr lang="en-US"/>
          </a:p>
        </p:txBody>
      </p:sp>
      <p:sp>
        <p:nvSpPr>
          <p:cNvPr id="5" name="Footer Placeholder 4">
            <a:extLst>
              <a:ext uri="{FF2B5EF4-FFF2-40B4-BE49-F238E27FC236}">
                <a16:creationId xmlns:a16="http://schemas.microsoft.com/office/drawing/2014/main" id="{F9661618-2192-4CAA-8094-84AA68949D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CE94DB-8DD4-4AE7-9490-1710C44B04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0AE76C-4220-4CA5-A798-A6E91FA56D8A}" type="slidenum">
              <a:rPr lang="en-US" smtClean="0"/>
              <a:t>‹#›</a:t>
            </a:fld>
            <a:endParaRPr lang="en-US"/>
          </a:p>
        </p:txBody>
      </p:sp>
    </p:spTree>
    <p:extLst>
      <p:ext uri="{BB962C8B-B14F-4D97-AF65-F5344CB8AC3E}">
        <p14:creationId xmlns:p14="http://schemas.microsoft.com/office/powerpoint/2010/main" val="3743757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t1lylsZGOf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5">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37"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42" name="Oval 37">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39"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41" name="Rectangle 40">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3C1D5AD-9748-4952-960B-E7C5EDA2DEBC}"/>
              </a:ext>
            </a:extLst>
          </p:cNvPr>
          <p:cNvSpPr>
            <a:spLocks noGrp="1"/>
          </p:cNvSpPr>
          <p:nvPr>
            <p:ph type="ctrTitle"/>
          </p:nvPr>
        </p:nvSpPr>
        <p:spPr>
          <a:xfrm>
            <a:off x="1524000" y="2776538"/>
            <a:ext cx="9144000" cy="1381188"/>
          </a:xfrm>
        </p:spPr>
        <p:txBody>
          <a:bodyPr anchor="ctr">
            <a:normAutofit/>
          </a:bodyPr>
          <a:lstStyle/>
          <a:p>
            <a:r>
              <a:rPr lang="en-US" sz="3100" dirty="0">
                <a:solidFill>
                  <a:schemeClr val="bg2"/>
                </a:solidFill>
              </a:rPr>
              <a:t>  </a:t>
            </a:r>
            <a:r>
              <a:rPr lang="en-US" sz="4000" b="1" dirty="0">
                <a:solidFill>
                  <a:schemeClr val="bg2"/>
                </a:solidFill>
              </a:rPr>
              <a:t>Policy 503.01 and Regulation 503.04-1,</a:t>
            </a:r>
            <a:br>
              <a:rPr lang="en-US" sz="4000" b="1" dirty="0">
                <a:solidFill>
                  <a:schemeClr val="bg2"/>
                </a:solidFill>
              </a:rPr>
            </a:br>
            <a:r>
              <a:rPr lang="en-US" sz="4000" b="1" dirty="0">
                <a:solidFill>
                  <a:schemeClr val="bg2"/>
                </a:solidFill>
              </a:rPr>
              <a:t>“Conflict of Interest”</a:t>
            </a:r>
          </a:p>
        </p:txBody>
      </p:sp>
      <p:sp>
        <p:nvSpPr>
          <p:cNvPr id="3" name="Subtitle 2">
            <a:extLst>
              <a:ext uri="{FF2B5EF4-FFF2-40B4-BE49-F238E27FC236}">
                <a16:creationId xmlns:a16="http://schemas.microsoft.com/office/drawing/2014/main" id="{C76FBCF2-2FE4-4970-BB17-9C6B803E40F3}"/>
              </a:ext>
            </a:extLst>
          </p:cNvPr>
          <p:cNvSpPr>
            <a:spLocks noGrp="1"/>
          </p:cNvSpPr>
          <p:nvPr>
            <p:ph type="subTitle" idx="1"/>
          </p:nvPr>
        </p:nvSpPr>
        <p:spPr>
          <a:xfrm>
            <a:off x="1219200" y="4495800"/>
            <a:ext cx="9906000" cy="1863853"/>
          </a:xfrm>
        </p:spPr>
        <p:txBody>
          <a:bodyPr>
            <a:noAutofit/>
          </a:bodyPr>
          <a:lstStyle/>
          <a:p>
            <a:pPr>
              <a:spcBef>
                <a:spcPts val="0"/>
              </a:spcBef>
              <a:spcAft>
                <a:spcPts val="600"/>
              </a:spcAft>
            </a:pPr>
            <a:r>
              <a:rPr lang="en-US" sz="3600" b="1" dirty="0"/>
              <a:t>Recognize</a:t>
            </a:r>
          </a:p>
          <a:p>
            <a:pPr>
              <a:spcBef>
                <a:spcPts val="0"/>
              </a:spcBef>
              <a:spcAft>
                <a:spcPts val="600"/>
              </a:spcAft>
            </a:pPr>
            <a:r>
              <a:rPr lang="en-US" sz="3600" b="1" dirty="0"/>
              <a:t>Report</a:t>
            </a:r>
          </a:p>
          <a:p>
            <a:pPr>
              <a:spcBef>
                <a:spcPts val="0"/>
              </a:spcBef>
              <a:spcAft>
                <a:spcPts val="600"/>
              </a:spcAft>
            </a:pPr>
            <a:r>
              <a:rPr lang="en-US" sz="3600" b="1" dirty="0"/>
              <a:t>Resolve</a:t>
            </a:r>
          </a:p>
        </p:txBody>
      </p:sp>
    </p:spTree>
    <p:extLst>
      <p:ext uri="{BB962C8B-B14F-4D97-AF65-F5344CB8AC3E}">
        <p14:creationId xmlns:p14="http://schemas.microsoft.com/office/powerpoint/2010/main" val="298046909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BD1DA3-DBC9-49DC-B0DA-95F37844B951}"/>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	</a:t>
            </a:r>
            <a:r>
              <a:rPr lang="en-US" b="1" dirty="0">
                <a:solidFill>
                  <a:schemeClr val="accent1"/>
                </a:solidFill>
              </a:rPr>
              <a:t>Prohibited</a:t>
            </a:r>
            <a:r>
              <a:rPr lang="en-US" dirty="0">
                <a:solidFill>
                  <a:schemeClr val="accent1"/>
                </a:solidFill>
              </a:rPr>
              <a:t> </a:t>
            </a:r>
            <a:r>
              <a:rPr lang="en-US" b="1" dirty="0">
                <a:solidFill>
                  <a:schemeClr val="accent1"/>
                </a:solidFill>
              </a:rPr>
              <a:t>Gifts/Services</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580A4EA-30F4-49FE-B5CC-8750F4C42E9F}"/>
              </a:ext>
            </a:extLst>
          </p:cNvPr>
          <p:cNvSpPr>
            <a:spLocks noGrp="1"/>
          </p:cNvSpPr>
          <p:nvPr>
            <p:ph idx="1"/>
          </p:nvPr>
        </p:nvSpPr>
        <p:spPr>
          <a:xfrm>
            <a:off x="4849199" y="963876"/>
            <a:ext cx="6504602" cy="5231971"/>
          </a:xfrm>
        </p:spPr>
        <p:txBody>
          <a:bodyPr anchor="ctr">
            <a:normAutofit/>
          </a:bodyPr>
          <a:lstStyle/>
          <a:p>
            <a:pPr marL="0" indent="0">
              <a:buNone/>
            </a:pPr>
            <a:r>
              <a:rPr lang="en-US" sz="1900" dirty="0"/>
              <a:t>Employees shall </a:t>
            </a:r>
            <a:r>
              <a:rPr lang="en-US" sz="1900" b="1" dirty="0"/>
              <a:t>not solicit nor accept money</a:t>
            </a:r>
            <a:r>
              <a:rPr lang="en-US" sz="1900" dirty="0"/>
              <a:t> </a:t>
            </a:r>
            <a:r>
              <a:rPr lang="en-US" sz="1900" b="1" dirty="0"/>
              <a:t>or other thing(s) of value </a:t>
            </a:r>
            <a:r>
              <a:rPr lang="en-US" sz="1900" dirty="0"/>
              <a:t>for services performed within the scope of his/her official duties, with the exception of compensation paid by PWCS.</a:t>
            </a:r>
          </a:p>
          <a:p>
            <a:pPr marL="0" indent="0">
              <a:buNone/>
            </a:pPr>
            <a:endParaRPr lang="en-US" sz="500" dirty="0"/>
          </a:p>
          <a:p>
            <a:pPr lvl="1">
              <a:spcBef>
                <a:spcPts val="0"/>
              </a:spcBef>
            </a:pPr>
            <a:r>
              <a:rPr lang="en-US" sz="1900" dirty="0"/>
              <a:t>Meals, entertainment event tickets, golf, gift baskets, and payment of travel expenses can all be illegal gifts if given in connection with official action or position.</a:t>
            </a:r>
          </a:p>
          <a:p>
            <a:pPr marL="0" indent="0">
              <a:buNone/>
            </a:pPr>
            <a:r>
              <a:rPr lang="en-US" sz="1900" dirty="0"/>
              <a:t>An employee shall not accept any money, loan, gift, favor, service, or </a:t>
            </a:r>
            <a:r>
              <a:rPr lang="en-US" sz="1900" b="1" dirty="0"/>
              <a:t>opportunity</a:t>
            </a:r>
            <a:r>
              <a:rPr lang="en-US" sz="1900" dirty="0"/>
              <a:t> that reasonably tends to </a:t>
            </a:r>
            <a:r>
              <a:rPr lang="en-US" sz="1900" b="1" dirty="0"/>
              <a:t>influence his/her performance of official duties</a:t>
            </a:r>
            <a:r>
              <a:rPr lang="en-US" sz="1900" dirty="0"/>
              <a:t>.</a:t>
            </a:r>
          </a:p>
          <a:p>
            <a:pPr marL="0" indent="0">
              <a:buNone/>
            </a:pPr>
            <a:r>
              <a:rPr lang="en-US" sz="1900" dirty="0"/>
              <a:t>Employees shall not be paid by anyone but PWCS for tutoring or providing instruction or other educational services to students </a:t>
            </a:r>
            <a:r>
              <a:rPr lang="en-US" sz="1900" b="1" dirty="0"/>
              <a:t>assigned to their class or roster, </a:t>
            </a:r>
            <a:r>
              <a:rPr lang="en-US" sz="1900" dirty="0"/>
              <a:t>regardless of whether the tutoring occurs on PWCS property or elsewhere. Employees may not require their students to obtain a tutor regardless of where the training occurs.</a:t>
            </a:r>
          </a:p>
        </p:txBody>
      </p:sp>
      <p:sp>
        <p:nvSpPr>
          <p:cNvPr id="4" name="Slide Number Placeholder 3">
            <a:extLst>
              <a:ext uri="{FF2B5EF4-FFF2-40B4-BE49-F238E27FC236}">
                <a16:creationId xmlns:a16="http://schemas.microsoft.com/office/drawing/2014/main" id="{0B76D32E-D076-4048-A9BD-027D1C198F98}"/>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10</a:t>
            </a:fld>
            <a:endParaRPr lang="en-US" sz="1050">
              <a:solidFill>
                <a:schemeClr val="tx1">
                  <a:alpha val="80000"/>
                </a:schemeClr>
              </a:solidFill>
            </a:endParaRPr>
          </a:p>
        </p:txBody>
      </p:sp>
    </p:spTree>
    <p:extLst>
      <p:ext uri="{BB962C8B-B14F-4D97-AF65-F5344CB8AC3E}">
        <p14:creationId xmlns:p14="http://schemas.microsoft.com/office/powerpoint/2010/main" val="308711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6055F4-CD30-48FF-804B-F4E8B0DF04EF}"/>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Prohibited Gifts/Services</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05693B-DAF6-40CC-8B99-E6E2BFF0E54D}"/>
              </a:ext>
            </a:extLst>
          </p:cNvPr>
          <p:cNvSpPr>
            <a:spLocks noGrp="1"/>
          </p:cNvSpPr>
          <p:nvPr>
            <p:ph idx="1"/>
          </p:nvPr>
        </p:nvSpPr>
        <p:spPr>
          <a:xfrm>
            <a:off x="4976031" y="963877"/>
            <a:ext cx="6377769" cy="4930246"/>
          </a:xfrm>
        </p:spPr>
        <p:txBody>
          <a:bodyPr anchor="ctr">
            <a:normAutofit/>
          </a:bodyPr>
          <a:lstStyle/>
          <a:p>
            <a:r>
              <a:rPr lang="en-US" sz="2400" dirty="0"/>
              <a:t>No officer or employee of the School Board may solicit, accept, or receive any single gift with a value in excess of $100, or any combination of gifts with an aggregate value in excess of $100 within any calendar year for himself or a member of his immediate family, from any person if he or a member of his family knows or has reason to know that person or an organization or business affiliated with that person is seeking to become a party to a contract with PWCS. Va. Code § 2.2-3103.1.</a:t>
            </a:r>
          </a:p>
          <a:p>
            <a:pPr marL="0" indent="0">
              <a:buNone/>
            </a:pPr>
            <a:r>
              <a:rPr lang="en-US" sz="2400" dirty="0"/>
              <a:t>Limited exception for food and beverage for widely attended events, if disclosed.</a:t>
            </a:r>
          </a:p>
        </p:txBody>
      </p:sp>
      <p:sp>
        <p:nvSpPr>
          <p:cNvPr id="4" name="Slide Number Placeholder 3">
            <a:extLst>
              <a:ext uri="{FF2B5EF4-FFF2-40B4-BE49-F238E27FC236}">
                <a16:creationId xmlns:a16="http://schemas.microsoft.com/office/drawing/2014/main" id="{D0B7ABDF-0A9A-4678-A3A4-0E1B0A601217}"/>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11</a:t>
            </a:fld>
            <a:endParaRPr lang="en-US" sz="1050">
              <a:solidFill>
                <a:schemeClr val="tx1">
                  <a:alpha val="80000"/>
                </a:schemeClr>
              </a:solidFill>
            </a:endParaRPr>
          </a:p>
        </p:txBody>
      </p:sp>
    </p:spTree>
    <p:extLst>
      <p:ext uri="{BB962C8B-B14F-4D97-AF65-F5344CB8AC3E}">
        <p14:creationId xmlns:p14="http://schemas.microsoft.com/office/powerpoint/2010/main" val="1656421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 name="Content Placeholder 2">
            <a:extLst>
              <a:ext uri="{FF2B5EF4-FFF2-40B4-BE49-F238E27FC236}">
                <a16:creationId xmlns:a16="http://schemas.microsoft.com/office/drawing/2014/main" id="{30C18599-C5BA-4A5E-A600-20E9615B2257}"/>
              </a:ext>
            </a:extLst>
          </p:cNvPr>
          <p:cNvSpPr>
            <a:spLocks noGrp="1"/>
          </p:cNvSpPr>
          <p:nvPr>
            <p:ph idx="1"/>
          </p:nvPr>
        </p:nvSpPr>
        <p:spPr>
          <a:xfrm>
            <a:off x="4976031" y="533400"/>
            <a:ext cx="6377769" cy="5574083"/>
          </a:xfrm>
        </p:spPr>
        <p:txBody>
          <a:bodyPr anchor="ctr">
            <a:normAutofit/>
          </a:bodyPr>
          <a:lstStyle/>
          <a:p>
            <a:pPr marL="0" indent="0">
              <a:buNone/>
            </a:pPr>
            <a:r>
              <a:rPr lang="en-US" sz="1800" b="1" i="1" dirty="0">
                <a:solidFill>
                  <a:srgbClr val="4382C1"/>
                </a:solidFill>
              </a:rPr>
              <a:t>Question:</a:t>
            </a:r>
            <a:r>
              <a:rPr lang="en-US" sz="1800" b="1" dirty="0">
                <a:solidFill>
                  <a:srgbClr val="4382C1"/>
                </a:solidFill>
              </a:rPr>
              <a:t> May a teacher accept gifts from their student’s parents at holiday time and at the end of the year? </a:t>
            </a:r>
          </a:p>
          <a:p>
            <a:endParaRPr lang="en-US" sz="1500" dirty="0"/>
          </a:p>
          <a:p>
            <a:r>
              <a:rPr lang="en-US" sz="1600" dirty="0"/>
              <a:t>Generally, PWCS employees may receive gifts from parents or community members on occasions where gifts are traditionally given.</a:t>
            </a:r>
          </a:p>
          <a:p>
            <a:r>
              <a:rPr lang="en-US" sz="1600" dirty="0"/>
              <a:t>Virginia’s Conflict of Interest law, however, restricts employees from receiving overly generous gifts in the following three situations:</a:t>
            </a:r>
          </a:p>
          <a:p>
            <a:pPr marL="800100" lvl="1" indent="-342900">
              <a:buNone/>
            </a:pPr>
            <a:r>
              <a:rPr lang="en-US" sz="1600" dirty="0"/>
              <a:t>1.	Where acceptance of the gift may give the appearance of </a:t>
            </a:r>
            <a:r>
              <a:rPr lang="en-US" sz="1600" b="1" dirty="0"/>
              <a:t>influencing the employee’s performance </a:t>
            </a:r>
            <a:r>
              <a:rPr lang="en-US" sz="1600" dirty="0"/>
              <a:t>in their official duties;</a:t>
            </a:r>
          </a:p>
          <a:p>
            <a:pPr marL="800100" lvl="1" indent="-342900">
              <a:buNone/>
            </a:pPr>
            <a:r>
              <a:rPr lang="en-US" sz="1600" dirty="0"/>
              <a:t>2.	When the gift is given by a person who, based on the </a:t>
            </a:r>
            <a:r>
              <a:rPr lang="en-US" sz="1600" b="1" dirty="0"/>
              <a:t>timing</a:t>
            </a:r>
            <a:r>
              <a:rPr lang="en-US" sz="1600" dirty="0"/>
              <a:t> of the gift, may call into question the employee's impartiality in a matter affecting the donor; or</a:t>
            </a:r>
          </a:p>
          <a:p>
            <a:pPr marL="800100" lvl="1" indent="-342900">
              <a:buAutoNum type="arabicPeriod" startAt="3"/>
            </a:pPr>
            <a:r>
              <a:rPr lang="en-US" sz="1600" dirty="0"/>
              <a:t>When gifts are received so </a:t>
            </a:r>
            <a:r>
              <a:rPr lang="en-US" sz="1600" b="1" dirty="0"/>
              <a:t>frequently</a:t>
            </a:r>
            <a:r>
              <a:rPr lang="en-US" sz="1600" dirty="0"/>
              <a:t> that it raises the appearance that the employee is using their position for financial or personal gain.</a:t>
            </a:r>
          </a:p>
          <a:p>
            <a:pPr marL="457200" lvl="1" indent="0">
              <a:buNone/>
            </a:pPr>
            <a:endParaRPr lang="en-US" sz="1600" dirty="0"/>
          </a:p>
          <a:p>
            <a:pPr marL="0" indent="0" algn="ctr">
              <a:buNone/>
            </a:pPr>
            <a:r>
              <a:rPr lang="en-US" sz="1600" i="1" dirty="0"/>
              <a:t>If a gift is received that seems unduly lavish or otherwise inappropriate, discuss the matter with your supervisor</a:t>
            </a:r>
            <a:r>
              <a:rPr lang="en-US" sz="1600" dirty="0"/>
              <a:t>.</a:t>
            </a:r>
          </a:p>
        </p:txBody>
      </p:sp>
      <p:sp>
        <p:nvSpPr>
          <p:cNvPr id="2" name="Slide Number Placeholder 1">
            <a:extLst>
              <a:ext uri="{FF2B5EF4-FFF2-40B4-BE49-F238E27FC236}">
                <a16:creationId xmlns:a16="http://schemas.microsoft.com/office/drawing/2014/main" id="{AA2E5C08-5481-46E5-AF37-0D2A41B8510A}"/>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smtClean="0">
                <a:solidFill>
                  <a:schemeClr val="tx1">
                    <a:alpha val="80000"/>
                  </a:schemeClr>
                </a:solidFill>
              </a:rPr>
              <a:pPr>
                <a:spcAft>
                  <a:spcPts val="600"/>
                </a:spcAft>
              </a:pPr>
              <a:t>12</a:t>
            </a:fld>
            <a:endParaRPr lang="en-US" sz="1050">
              <a:solidFill>
                <a:schemeClr val="tx1">
                  <a:alpha val="80000"/>
                </a:schemeClr>
              </a:solidFill>
            </a:endParaRPr>
          </a:p>
        </p:txBody>
      </p:sp>
      <p:pic>
        <p:nvPicPr>
          <p:cNvPr id="6" name="Picture 5" descr="Picture of a gift box.&#10;">
            <a:extLst>
              <a:ext uri="{FF2B5EF4-FFF2-40B4-BE49-F238E27FC236}">
                <a16:creationId xmlns:a16="http://schemas.microsoft.com/office/drawing/2014/main" id="{6172DE5A-E971-40AA-9518-55B68ED4645A}"/>
              </a:ext>
            </a:extLst>
          </p:cNvPr>
          <p:cNvPicPr>
            <a:picLocks noChangeAspect="1"/>
          </p:cNvPicPr>
          <p:nvPr/>
        </p:nvPicPr>
        <p:blipFill>
          <a:blip r:embed="rId3"/>
          <a:stretch>
            <a:fillRect/>
          </a:stretch>
        </p:blipFill>
        <p:spPr>
          <a:xfrm>
            <a:off x="1554530" y="2191406"/>
            <a:ext cx="1852449" cy="1852449"/>
          </a:xfrm>
          <a:prstGeom prst="rect">
            <a:avLst/>
          </a:prstGeom>
        </p:spPr>
      </p:pic>
    </p:spTree>
    <p:extLst>
      <p:ext uri="{BB962C8B-B14F-4D97-AF65-F5344CB8AC3E}">
        <p14:creationId xmlns:p14="http://schemas.microsoft.com/office/powerpoint/2010/main" val="646565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98C0F7-CBEC-4B06-8EBF-E5A42C84BF76}"/>
              </a:ext>
            </a:extLst>
          </p:cNvPr>
          <p:cNvSpPr>
            <a:spLocks noGrp="1"/>
          </p:cNvSpPr>
          <p:nvPr>
            <p:ph type="title"/>
          </p:nvPr>
        </p:nvSpPr>
        <p:spPr>
          <a:xfrm>
            <a:off x="838200" y="963877"/>
            <a:ext cx="3494362" cy="4930246"/>
          </a:xfrm>
        </p:spPr>
        <p:txBody>
          <a:bodyPr>
            <a:normAutofit/>
          </a:bodyPr>
          <a:lstStyle/>
          <a:p>
            <a:pPr algn="r"/>
            <a:r>
              <a:rPr lang="en-US" i="1" dirty="0">
                <a:solidFill>
                  <a:schemeClr val="accent1"/>
                </a:solidFill>
              </a:rPr>
              <a:t>Examples: </a:t>
            </a:r>
            <a:r>
              <a:rPr lang="en-US" b="1" dirty="0">
                <a:solidFill>
                  <a:schemeClr val="accent1"/>
                </a:solidFill>
              </a:rPr>
              <a:t>Violations</a:t>
            </a:r>
          </a:p>
        </p:txBody>
      </p:sp>
      <p:cxnSp>
        <p:nvCxnSpPr>
          <p:cNvPr id="18" name="Straight Connector 17">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AED7AF9-5E21-45CB-AEA0-3923824D3DD2}"/>
              </a:ext>
            </a:extLst>
          </p:cNvPr>
          <p:cNvSpPr>
            <a:spLocks noGrp="1"/>
          </p:cNvSpPr>
          <p:nvPr>
            <p:ph idx="1"/>
          </p:nvPr>
        </p:nvSpPr>
        <p:spPr>
          <a:xfrm>
            <a:off x="4976030" y="963876"/>
            <a:ext cx="6377769" cy="5434727"/>
          </a:xfrm>
        </p:spPr>
        <p:txBody>
          <a:bodyPr anchor="ctr">
            <a:normAutofit/>
          </a:bodyPr>
          <a:lstStyle/>
          <a:p>
            <a:pPr lvl="0"/>
            <a:r>
              <a:rPr lang="en-US" sz="2200" dirty="0"/>
              <a:t>A purchasing agent accepts trips or gifts from a vendor and then selects the vendor's products for purchase by the PWCS.</a:t>
            </a:r>
          </a:p>
          <a:p>
            <a:pPr lvl="0"/>
            <a:r>
              <a:rPr lang="en-US" sz="2200" dirty="0"/>
              <a:t>An employee accepts free gifts and free products from a training and development company and then recommends the purchase of these products without comparing them to comparable products from other vendors.</a:t>
            </a:r>
          </a:p>
          <a:p>
            <a:pPr lvl="0"/>
            <a:r>
              <a:rPr lang="en-US" sz="2200" dirty="0"/>
              <a:t>A PWCS supervisor is participating on a Request for Proposal (RFP) team to award an office supply contract. The supervisor accepts an offer by the office supply company for additional supplies for her home office.</a:t>
            </a:r>
          </a:p>
          <a:p>
            <a:pPr marL="0" lvl="0" indent="0">
              <a:buNone/>
            </a:pPr>
            <a:endParaRPr lang="en-US" sz="2200" b="1" i="1" dirty="0"/>
          </a:p>
          <a:p>
            <a:pPr marL="0" lvl="0" indent="0" algn="ctr">
              <a:buNone/>
            </a:pPr>
            <a:r>
              <a:rPr lang="en-US" sz="2200" b="1" i="1" dirty="0"/>
              <a:t>Favoritism may not be extended to any vendors.</a:t>
            </a:r>
          </a:p>
        </p:txBody>
      </p:sp>
      <p:sp>
        <p:nvSpPr>
          <p:cNvPr id="4" name="Slide Number Placeholder 3">
            <a:extLst>
              <a:ext uri="{FF2B5EF4-FFF2-40B4-BE49-F238E27FC236}">
                <a16:creationId xmlns:a16="http://schemas.microsoft.com/office/drawing/2014/main" id="{49808384-990C-4727-8F1D-052903D54976}"/>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13</a:t>
            </a:fld>
            <a:endParaRPr lang="en-US" sz="1050">
              <a:solidFill>
                <a:schemeClr val="tx1">
                  <a:alpha val="80000"/>
                </a:schemeClr>
              </a:solidFill>
            </a:endParaRPr>
          </a:p>
        </p:txBody>
      </p:sp>
    </p:spTree>
    <p:extLst>
      <p:ext uri="{BB962C8B-B14F-4D97-AF65-F5344CB8AC3E}">
        <p14:creationId xmlns:p14="http://schemas.microsoft.com/office/powerpoint/2010/main" val="3124359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B10D19-59EC-4130-AE90-B6533C5914C1}"/>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Prohibited Personal Interests</a:t>
            </a:r>
          </a:p>
        </p:txBody>
      </p:sp>
      <p:cxnSp>
        <p:nvCxnSpPr>
          <p:cNvPr id="18" name="Straight Connector 17">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6D1B739-57D7-4FBD-B372-25EBBE7E1236}"/>
              </a:ext>
            </a:extLst>
          </p:cNvPr>
          <p:cNvSpPr>
            <a:spLocks noGrp="1"/>
          </p:cNvSpPr>
          <p:nvPr>
            <p:ph idx="1"/>
          </p:nvPr>
        </p:nvSpPr>
        <p:spPr>
          <a:xfrm>
            <a:off x="4976031" y="963877"/>
            <a:ext cx="6377769" cy="4930246"/>
          </a:xfrm>
        </p:spPr>
        <p:txBody>
          <a:bodyPr anchor="ctr">
            <a:normAutofit/>
          </a:bodyPr>
          <a:lstStyle/>
          <a:p>
            <a:pPr marL="0" indent="0">
              <a:buNone/>
            </a:pPr>
            <a:r>
              <a:rPr lang="en-US" sz="2400" dirty="0"/>
              <a:t>PWCS officers and employees may not have:</a:t>
            </a:r>
          </a:p>
          <a:p>
            <a:pPr lvl="1"/>
            <a:r>
              <a:rPr lang="en-US" dirty="0"/>
              <a:t>A personal interest in a transaction being considered by PWCS.</a:t>
            </a:r>
          </a:p>
          <a:p>
            <a:pPr lvl="1"/>
            <a:r>
              <a:rPr lang="en-US" dirty="0"/>
              <a:t>A personal interest in a contract with PWCS, other than his/her own contract of employment.</a:t>
            </a:r>
          </a:p>
        </p:txBody>
      </p:sp>
      <p:sp>
        <p:nvSpPr>
          <p:cNvPr id="4" name="Slide Number Placeholder 3">
            <a:extLst>
              <a:ext uri="{FF2B5EF4-FFF2-40B4-BE49-F238E27FC236}">
                <a16:creationId xmlns:a16="http://schemas.microsoft.com/office/drawing/2014/main" id="{E89453C9-79B3-48C6-9617-B67FC46243E2}"/>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14</a:t>
            </a:fld>
            <a:endParaRPr lang="en-US" sz="1050">
              <a:solidFill>
                <a:schemeClr val="tx1">
                  <a:alpha val="80000"/>
                </a:schemeClr>
              </a:solidFill>
            </a:endParaRPr>
          </a:p>
        </p:txBody>
      </p:sp>
    </p:spTree>
    <p:extLst>
      <p:ext uri="{BB962C8B-B14F-4D97-AF65-F5344CB8AC3E}">
        <p14:creationId xmlns:p14="http://schemas.microsoft.com/office/powerpoint/2010/main" val="2988905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B2D0D7-8466-4C97-9BE2-D6CC7811A0A2}"/>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Definition of a Personal Interest </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3C1D20A-F9CB-4464-A37D-1A3A201ECEA1}"/>
              </a:ext>
            </a:extLst>
          </p:cNvPr>
          <p:cNvSpPr>
            <a:spLocks noGrp="1"/>
          </p:cNvSpPr>
          <p:nvPr>
            <p:ph idx="1"/>
          </p:nvPr>
        </p:nvSpPr>
        <p:spPr>
          <a:xfrm>
            <a:off x="4961657" y="739472"/>
            <a:ext cx="6392144" cy="5542058"/>
          </a:xfrm>
        </p:spPr>
        <p:txBody>
          <a:bodyPr anchor="ctr">
            <a:normAutofit/>
          </a:bodyPr>
          <a:lstStyle/>
          <a:p>
            <a:pPr marL="0" indent="0">
              <a:buNone/>
            </a:pPr>
            <a:r>
              <a:rPr lang="en-US" sz="1800" dirty="0"/>
              <a:t>Personal interest means a financial benefit or liability accruing to a PWCS officer or employee or to a member of his/her immediate family, which exists</a:t>
            </a:r>
            <a:r>
              <a:rPr lang="en-US" sz="1700" dirty="0"/>
              <a:t>:</a:t>
            </a:r>
          </a:p>
          <a:p>
            <a:pPr lvl="1"/>
            <a:r>
              <a:rPr lang="en-US" sz="1700" dirty="0"/>
              <a:t>By reason of ownership in a business, if the ownership interest exceeds 3% of the total equity of the business;</a:t>
            </a:r>
          </a:p>
          <a:p>
            <a:pPr lvl="1"/>
            <a:r>
              <a:rPr lang="en-US" sz="1700" dirty="0"/>
              <a:t>Annual income that exceeds, or may reasonably be anticipated to exceed, $5,000 from ownership in real or personal property or a business; or</a:t>
            </a:r>
          </a:p>
          <a:p>
            <a:pPr lvl="1"/>
            <a:r>
              <a:rPr lang="en-US" sz="1700" dirty="0"/>
              <a:t>Salary, other compensation, fringe benefits, or benefits from the use of property, or any combination thereof, paid or provided by a business or governmental agency that exceeds, or is reasonably anticipated to exceed, $5,000 annually.</a:t>
            </a:r>
          </a:p>
          <a:p>
            <a:pPr marL="457200" lvl="1" indent="0">
              <a:buNone/>
            </a:pPr>
            <a:r>
              <a:rPr lang="en-US" sz="1700" dirty="0"/>
              <a:t>(Immediate family means, for purpose of the COIA, a spouse and any other person who resides in the same household of the officer or employee and is a dependent of the officer or employee. PWCS further defines immediate family to include children, brother, sister, father or mother, daughter or son-in-law, or anyone living in the same residence who is romantically involved with a PWCS employee.)</a:t>
            </a:r>
          </a:p>
        </p:txBody>
      </p:sp>
      <p:sp>
        <p:nvSpPr>
          <p:cNvPr id="4" name="Slide Number Placeholder 3">
            <a:extLst>
              <a:ext uri="{FF2B5EF4-FFF2-40B4-BE49-F238E27FC236}">
                <a16:creationId xmlns:a16="http://schemas.microsoft.com/office/drawing/2014/main" id="{190FAF85-0AA5-477B-83DF-49DB9255AA24}"/>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15</a:t>
            </a:fld>
            <a:endParaRPr lang="en-US" sz="1050">
              <a:solidFill>
                <a:schemeClr val="tx1">
                  <a:alpha val="80000"/>
                </a:schemeClr>
              </a:solidFill>
            </a:endParaRPr>
          </a:p>
        </p:txBody>
      </p:sp>
    </p:spTree>
    <p:extLst>
      <p:ext uri="{BB962C8B-B14F-4D97-AF65-F5344CB8AC3E}">
        <p14:creationId xmlns:p14="http://schemas.microsoft.com/office/powerpoint/2010/main" val="1234931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B8FA6-606D-49B6-A901-41CE389A2F6D}"/>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Personal Interest Continued</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CE9BC44-8342-4CFE-9B94-E140E5F41FFF}"/>
              </a:ext>
            </a:extLst>
          </p:cNvPr>
          <p:cNvSpPr>
            <a:spLocks noGrp="1"/>
          </p:cNvSpPr>
          <p:nvPr>
            <p:ph idx="1"/>
          </p:nvPr>
        </p:nvSpPr>
        <p:spPr>
          <a:xfrm>
            <a:off x="4976031" y="963877"/>
            <a:ext cx="6377769" cy="4930246"/>
          </a:xfrm>
        </p:spPr>
        <p:txBody>
          <a:bodyPr anchor="ctr">
            <a:normAutofit/>
          </a:bodyPr>
          <a:lstStyle/>
          <a:p>
            <a:r>
              <a:rPr lang="en-US" sz="2400" dirty="0"/>
              <a:t>Ownership of real or personal property, if the interest exceeds $5,000 in value;</a:t>
            </a:r>
          </a:p>
          <a:p>
            <a:r>
              <a:rPr lang="en-US" sz="2400" dirty="0"/>
              <a:t>Personal liability incurred or assumed on behalf of a business if the liability exceeds 3% of the asset value of the business; or</a:t>
            </a:r>
          </a:p>
          <a:p>
            <a:r>
              <a:rPr lang="en-US" sz="2400" dirty="0"/>
              <a:t>An option for ownership of a business or real or personal property if the ownership interest will exceed 3% of the total equity of business or property, or annual income will exceed or is reasonably anticipated to exceed $5,000 annually.</a:t>
            </a:r>
          </a:p>
        </p:txBody>
      </p:sp>
      <p:sp>
        <p:nvSpPr>
          <p:cNvPr id="4" name="Slide Number Placeholder 3">
            <a:extLst>
              <a:ext uri="{FF2B5EF4-FFF2-40B4-BE49-F238E27FC236}">
                <a16:creationId xmlns:a16="http://schemas.microsoft.com/office/drawing/2014/main" id="{3C4D3825-C940-4F98-8AB5-79246DA36C15}"/>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16</a:t>
            </a:fld>
            <a:endParaRPr lang="en-US" sz="1050">
              <a:solidFill>
                <a:schemeClr val="tx1">
                  <a:alpha val="80000"/>
                </a:schemeClr>
              </a:solidFill>
            </a:endParaRPr>
          </a:p>
        </p:txBody>
      </p:sp>
    </p:spTree>
    <p:extLst>
      <p:ext uri="{BB962C8B-B14F-4D97-AF65-F5344CB8AC3E}">
        <p14:creationId xmlns:p14="http://schemas.microsoft.com/office/powerpoint/2010/main" val="3698155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9E0E1F-C990-402C-BED0-EE57F3D7D584}"/>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Prohibited Personal Interests in a Transaction</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719C0B8-4C50-49ED-85B0-121922205EAA}"/>
              </a:ext>
            </a:extLst>
          </p:cNvPr>
          <p:cNvSpPr>
            <a:spLocks noGrp="1"/>
          </p:cNvSpPr>
          <p:nvPr>
            <p:ph idx="1"/>
          </p:nvPr>
        </p:nvSpPr>
        <p:spPr>
          <a:xfrm>
            <a:off x="4976031" y="963877"/>
            <a:ext cx="6377769" cy="4930246"/>
          </a:xfrm>
        </p:spPr>
        <p:txBody>
          <a:bodyPr anchor="ctr">
            <a:normAutofit/>
          </a:bodyPr>
          <a:lstStyle/>
          <a:p>
            <a:pPr marL="0" indent="0">
              <a:buNone/>
            </a:pPr>
            <a:r>
              <a:rPr lang="en-US" sz="1700" dirty="0"/>
              <a:t>A personal interest in a transaction means the officer, employee, or member of his immediate family has a personal interest in any matter considered by PWCS.</a:t>
            </a:r>
          </a:p>
          <a:p>
            <a:pPr marL="0" indent="0">
              <a:buNone/>
            </a:pPr>
            <a:r>
              <a:rPr lang="en-US" sz="1700" dirty="0"/>
              <a:t>A personal interest in a transaction exists when the officer, employee, or immediate family member has a personal interest in a property, business, or governmental agency, or represents or provides services to any individual, or business and such property, business or represented individual or business, and if she/he:</a:t>
            </a:r>
          </a:p>
          <a:p>
            <a:pPr marL="461963"/>
            <a:r>
              <a:rPr lang="en-US" sz="1700" dirty="0"/>
              <a:t>Is the subject of the transaction, or</a:t>
            </a:r>
          </a:p>
          <a:p>
            <a:pPr marL="461963"/>
            <a:r>
              <a:rPr lang="en-US" sz="1700" dirty="0"/>
              <a:t>May realize a reasonably foreseeable direct of indirect benefit as result of consideration of the transaction by PWCS.</a:t>
            </a:r>
          </a:p>
          <a:p>
            <a:pPr marL="0" indent="0">
              <a:buNone/>
            </a:pPr>
            <a:r>
              <a:rPr lang="en-US" sz="1700" dirty="0"/>
              <a:t>Unless otherwise permitted (see Regulation 503.04-1 3(a)-3(c)), a PWCS officer or employee who has a personal interest in a transaction shall disqualify himself or herself from participating in the transaction.</a:t>
            </a:r>
          </a:p>
          <a:p>
            <a:pPr lvl="1"/>
            <a:r>
              <a:rPr lang="en-US" sz="1700" dirty="0"/>
              <a:t>Typically the officer/employee with a personal interest would be ineligible to advocate for, vote, or in any way act on behalf of PWCS, or discuss the matter with the other party or PWCS employees.</a:t>
            </a:r>
          </a:p>
        </p:txBody>
      </p:sp>
      <p:sp>
        <p:nvSpPr>
          <p:cNvPr id="4" name="Slide Number Placeholder 3">
            <a:extLst>
              <a:ext uri="{FF2B5EF4-FFF2-40B4-BE49-F238E27FC236}">
                <a16:creationId xmlns:a16="http://schemas.microsoft.com/office/drawing/2014/main" id="{B4C34FE1-5F6D-4CBE-A530-06010F037AA2}"/>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17</a:t>
            </a:fld>
            <a:endParaRPr lang="en-US" sz="1050">
              <a:solidFill>
                <a:schemeClr val="tx1">
                  <a:alpha val="80000"/>
                </a:schemeClr>
              </a:solidFill>
            </a:endParaRPr>
          </a:p>
        </p:txBody>
      </p:sp>
    </p:spTree>
    <p:extLst>
      <p:ext uri="{BB962C8B-B14F-4D97-AF65-F5344CB8AC3E}">
        <p14:creationId xmlns:p14="http://schemas.microsoft.com/office/powerpoint/2010/main" val="2541544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FC8B10-7E72-4703-9606-C6CB8ED86624}"/>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Prohibited Personal Interests in a   	Contract	</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DF3B717-2671-4CCD-AF64-7D2F0B037FE5}"/>
              </a:ext>
            </a:extLst>
          </p:cNvPr>
          <p:cNvSpPr>
            <a:spLocks noGrp="1"/>
          </p:cNvSpPr>
          <p:nvPr>
            <p:ph idx="1"/>
          </p:nvPr>
        </p:nvSpPr>
        <p:spPr>
          <a:xfrm>
            <a:off x="4849199" y="459396"/>
            <a:ext cx="6504602" cy="5434727"/>
          </a:xfrm>
        </p:spPr>
        <p:txBody>
          <a:bodyPr anchor="ctr">
            <a:normAutofit/>
          </a:bodyPr>
          <a:lstStyle/>
          <a:p>
            <a:pPr marL="0" indent="0">
              <a:buNone/>
            </a:pPr>
            <a:r>
              <a:rPr lang="en-US" sz="2000" dirty="0"/>
              <a:t>PWCS employees may not have a personal interest in a contract with PWCS, other than their own contract of employment.</a:t>
            </a:r>
          </a:p>
          <a:p>
            <a:pPr lvl="1"/>
            <a:endParaRPr lang="en-US" sz="2000" i="1" dirty="0"/>
          </a:p>
          <a:p>
            <a:pPr lvl="1">
              <a:spcBef>
                <a:spcPts val="0"/>
              </a:spcBef>
            </a:pPr>
            <a:r>
              <a:rPr lang="en-US" sz="2000" i="1" dirty="0"/>
              <a:t>Personal interest </a:t>
            </a:r>
            <a:r>
              <a:rPr lang="en-US" sz="2000" dirty="0"/>
              <a:t>is defined as a financial benefit or liability to an employee or to a member of their immediate family. A PWCS employee has a personal interest in a contract when he/she is a party to the contract or has a personal interest in a business that is a party to the contract. For example:</a:t>
            </a:r>
          </a:p>
          <a:p>
            <a:pPr lvl="3"/>
            <a:r>
              <a:rPr lang="en-US" sz="2000" dirty="0"/>
              <a:t>Owns at least 3% of a company or has a potential ownership interest in that business.</a:t>
            </a:r>
          </a:p>
          <a:p>
            <a:pPr lvl="3"/>
            <a:r>
              <a:rPr lang="en-US" sz="2000" dirty="0"/>
              <a:t>Receives compensation (or anticipates receiving) at least $5,000 from the business in a year.</a:t>
            </a:r>
          </a:p>
        </p:txBody>
      </p:sp>
      <p:sp>
        <p:nvSpPr>
          <p:cNvPr id="4" name="Slide Number Placeholder 3">
            <a:extLst>
              <a:ext uri="{FF2B5EF4-FFF2-40B4-BE49-F238E27FC236}">
                <a16:creationId xmlns:a16="http://schemas.microsoft.com/office/drawing/2014/main" id="{85531B97-DE18-4EC2-AD2C-7AB625596DCD}"/>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18</a:t>
            </a:fld>
            <a:endParaRPr lang="en-US" sz="1050">
              <a:solidFill>
                <a:schemeClr val="tx1">
                  <a:alpha val="80000"/>
                </a:schemeClr>
              </a:solidFill>
            </a:endParaRPr>
          </a:p>
        </p:txBody>
      </p:sp>
    </p:spTree>
    <p:extLst>
      <p:ext uri="{BB962C8B-B14F-4D97-AF65-F5344CB8AC3E}">
        <p14:creationId xmlns:p14="http://schemas.microsoft.com/office/powerpoint/2010/main" val="1709444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87BEEF-0AA9-4337-A389-C7B6F8F39498}"/>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Disclosure Requirements </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6488483-C3BF-4920-BDEE-C02EAA5E6B13}"/>
              </a:ext>
            </a:extLst>
          </p:cNvPr>
          <p:cNvSpPr>
            <a:spLocks noGrp="1"/>
          </p:cNvSpPr>
          <p:nvPr>
            <p:ph idx="1"/>
          </p:nvPr>
        </p:nvSpPr>
        <p:spPr>
          <a:xfrm>
            <a:off x="4976031" y="963877"/>
            <a:ext cx="6377769" cy="4930246"/>
          </a:xfrm>
        </p:spPr>
        <p:txBody>
          <a:bodyPr anchor="ctr">
            <a:normAutofit/>
          </a:bodyPr>
          <a:lstStyle/>
          <a:p>
            <a:r>
              <a:rPr lang="en-US" sz="2400" dirty="0"/>
              <a:t>In accordance with Regulation 503.04-1, employees must notify their supervisor (via the forms attached to Regulation 503.04-1) of any actual or potential appearance of a Conflict of Interest relating to their position with PWCS. Employees must report COI’s upon hire and </a:t>
            </a:r>
            <a:r>
              <a:rPr lang="en-US" sz="2400" i="1" dirty="0"/>
              <a:t>any </a:t>
            </a:r>
            <a:r>
              <a:rPr lang="en-US" sz="2400" dirty="0"/>
              <a:t>time their outside interests change.</a:t>
            </a:r>
          </a:p>
          <a:p>
            <a:r>
              <a:rPr lang="en-US" sz="2400" dirty="0"/>
              <a:t>Any staff member who observes or suspects a conflict of interest must report such behavior immediately to their supervisor.</a:t>
            </a:r>
          </a:p>
          <a:p>
            <a:pPr marL="0" indent="0">
              <a:buNone/>
            </a:pPr>
            <a:endParaRPr lang="en-US" sz="2400" i="1" dirty="0"/>
          </a:p>
          <a:p>
            <a:pPr marL="0" indent="0" algn="ctr">
              <a:buNone/>
            </a:pPr>
            <a:r>
              <a:rPr lang="en-US" sz="2400" i="1" dirty="0"/>
              <a:t>When in doubt, fill it out!</a:t>
            </a:r>
          </a:p>
        </p:txBody>
      </p:sp>
      <p:sp>
        <p:nvSpPr>
          <p:cNvPr id="4" name="Slide Number Placeholder 3">
            <a:extLst>
              <a:ext uri="{FF2B5EF4-FFF2-40B4-BE49-F238E27FC236}">
                <a16:creationId xmlns:a16="http://schemas.microsoft.com/office/drawing/2014/main" id="{45148C88-51DD-4970-A371-2A4699EB5393}"/>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19</a:t>
            </a:fld>
            <a:endParaRPr lang="en-US" sz="1050">
              <a:solidFill>
                <a:schemeClr val="tx1">
                  <a:alpha val="80000"/>
                </a:schemeClr>
              </a:solidFill>
            </a:endParaRPr>
          </a:p>
        </p:txBody>
      </p:sp>
    </p:spTree>
    <p:extLst>
      <p:ext uri="{BB962C8B-B14F-4D97-AF65-F5344CB8AC3E}">
        <p14:creationId xmlns:p14="http://schemas.microsoft.com/office/powerpoint/2010/main" val="837938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B54D-9A38-4346-AD9B-4324D2E22995}"/>
              </a:ext>
            </a:extLst>
          </p:cNvPr>
          <p:cNvSpPr>
            <a:spLocks noGrp="1"/>
          </p:cNvSpPr>
          <p:nvPr>
            <p:ph type="title"/>
          </p:nvPr>
        </p:nvSpPr>
        <p:spPr>
          <a:xfrm>
            <a:off x="838200" y="365125"/>
            <a:ext cx="10515600" cy="1325563"/>
          </a:xfrm>
        </p:spPr>
        <p:txBody>
          <a:bodyPr>
            <a:normAutofit/>
          </a:bodyPr>
          <a:lstStyle/>
          <a:p>
            <a:pPr algn="ctr"/>
            <a:br>
              <a:rPr lang="en-US" sz="2000" b="1" dirty="0"/>
            </a:br>
            <a:r>
              <a:rPr lang="en-US" b="1" dirty="0"/>
              <a:t>OVERVIEW OF THIS TRAINING</a:t>
            </a:r>
          </a:p>
        </p:txBody>
      </p:sp>
      <p:sp>
        <p:nvSpPr>
          <p:cNvPr id="4" name="Slide Number Placeholder 3">
            <a:extLst>
              <a:ext uri="{FF2B5EF4-FFF2-40B4-BE49-F238E27FC236}">
                <a16:creationId xmlns:a16="http://schemas.microsoft.com/office/drawing/2014/main" id="{DEEF2D21-7F58-41B6-AD67-F2BFC265D0B0}"/>
              </a:ext>
            </a:extLst>
          </p:cNvPr>
          <p:cNvSpPr>
            <a:spLocks noGrp="1"/>
          </p:cNvSpPr>
          <p:nvPr>
            <p:ph type="sldNum" sz="quarter" idx="12"/>
          </p:nvPr>
        </p:nvSpPr>
        <p:spPr>
          <a:xfrm>
            <a:off x="8610600" y="6356350"/>
            <a:ext cx="2743200" cy="365125"/>
          </a:xfrm>
        </p:spPr>
        <p:txBody>
          <a:bodyPr>
            <a:normAutofit/>
          </a:bodyPr>
          <a:lstStyle/>
          <a:p>
            <a:pPr>
              <a:spcAft>
                <a:spcPts val="600"/>
              </a:spcAft>
            </a:pPr>
            <a:fld id="{5D1F19B1-9E74-430C-96D5-F8BF26E62A4F}" type="slidenum">
              <a:rPr lang="en-US" smtClean="0"/>
              <a:pPr>
                <a:spcAft>
                  <a:spcPts val="600"/>
                </a:spcAft>
              </a:pPr>
              <a:t>2</a:t>
            </a:fld>
            <a:endParaRPr lang="en-US"/>
          </a:p>
        </p:txBody>
      </p:sp>
      <p:graphicFrame>
        <p:nvGraphicFramePr>
          <p:cNvPr id="15" name="Content Placeholder 2">
            <a:extLst>
              <a:ext uri="{FF2B5EF4-FFF2-40B4-BE49-F238E27FC236}">
                <a16:creationId xmlns:a16="http://schemas.microsoft.com/office/drawing/2014/main" id="{84275D4A-E888-4127-8A12-241D61357AE3}"/>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266979174"/>
              </p:ext>
            </p:extLst>
          </p:nvPr>
        </p:nvGraphicFramePr>
        <p:xfrm>
          <a:off x="771277" y="1825625"/>
          <a:ext cx="10582523" cy="4895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11182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93BB96-166A-4CC7-8437-C843A19FAA63}"/>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What Happens After Reporting a Potential or Perceived Conflict?</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9FC4E000-8E24-4D32-B8A6-7DF6AD4D29EF}"/>
              </a:ext>
            </a:extLst>
          </p:cNvPr>
          <p:cNvSpPr>
            <a:spLocks noGrp="1"/>
          </p:cNvSpPr>
          <p:nvPr>
            <p:ph idx="1"/>
          </p:nvPr>
        </p:nvSpPr>
        <p:spPr>
          <a:xfrm>
            <a:off x="4849199" y="588397"/>
            <a:ext cx="6504602" cy="6217920"/>
          </a:xfrm>
        </p:spPr>
        <p:txBody>
          <a:bodyPr anchor="ctr">
            <a:normAutofit/>
          </a:bodyPr>
          <a:lstStyle/>
          <a:p>
            <a:pPr marL="457200" indent="0">
              <a:buNone/>
            </a:pPr>
            <a:r>
              <a:rPr lang="en-US" sz="1400" b="1" dirty="0"/>
              <a:t>Example</a:t>
            </a:r>
            <a:r>
              <a:rPr lang="en-US" sz="1400" dirty="0"/>
              <a:t>: A PWCS basketball coach, who also owns and works for a private basketball organization from which he/she receives compensation and which profits from the provision of services to students on his/her  PWCS basketball teams, submits the applicable COI Forms attached to Regulation 503.04-1 to his/her supervisor.</a:t>
            </a:r>
          </a:p>
          <a:p>
            <a:pPr marL="457200" indent="0">
              <a:buNone/>
            </a:pPr>
            <a:r>
              <a:rPr lang="en-US" sz="1400" dirty="0"/>
              <a:t>The principal/DSA will review the information provided and create a management plan to avoid and/or minimize (</a:t>
            </a:r>
            <a:r>
              <a:rPr lang="en-US" sz="1400" i="1" dirty="0"/>
              <a:t>mitigate</a:t>
            </a:r>
            <a:r>
              <a:rPr lang="en-US" sz="1400" dirty="0"/>
              <a:t>) any actual or perceived conflicts of interest.</a:t>
            </a:r>
          </a:p>
          <a:p>
            <a:pPr marL="457200" lvl="1" indent="0">
              <a:buNone/>
            </a:pPr>
            <a:r>
              <a:rPr lang="en-US" sz="1400" dirty="0"/>
              <a:t>Such a plan could include:</a:t>
            </a:r>
          </a:p>
          <a:p>
            <a:pPr lvl="1"/>
            <a:r>
              <a:rPr lang="en-US" sz="1400" dirty="0"/>
              <a:t>Notifying parents and students of the potential perceived conflict.</a:t>
            </a:r>
          </a:p>
          <a:p>
            <a:pPr lvl="1"/>
            <a:r>
              <a:rPr lang="en-US" sz="1400" dirty="0"/>
              <a:t>Avoiding any appearance of favoritism and/or solicitation of students for the basketball organization.</a:t>
            </a:r>
          </a:p>
          <a:p>
            <a:pPr lvl="1"/>
            <a:r>
              <a:rPr lang="en-US" sz="1400" dirty="0"/>
              <a:t>Avoiding giving the appearance that PWCS sponsors, fosters or otherwise is connected to the basketball organization.</a:t>
            </a:r>
          </a:p>
          <a:p>
            <a:pPr lvl="1"/>
            <a:r>
              <a:rPr lang="en-US" sz="1400" dirty="0"/>
              <a:t>Use of rubrics for tryouts.</a:t>
            </a:r>
          </a:p>
          <a:p>
            <a:pPr lvl="1"/>
            <a:r>
              <a:rPr lang="en-US" sz="1400" dirty="0"/>
              <a:t>Notifying all students and parents of the requirements to make the team and providing transparency on how play-time is determined ahead of time.</a:t>
            </a:r>
          </a:p>
          <a:p>
            <a:pPr lvl="1"/>
            <a:r>
              <a:rPr lang="en-US" sz="1400" dirty="0"/>
              <a:t>Sharing the task of identifying who will make the team with an individual that does not have a conflict (e.g. an assistant coach) or using a panel to select players.  </a:t>
            </a:r>
          </a:p>
          <a:p>
            <a:pPr marL="457200" lvl="1" indent="0">
              <a:buNone/>
            </a:pPr>
            <a:endParaRPr lang="en-US" sz="1400" b="1" dirty="0"/>
          </a:p>
          <a:p>
            <a:pPr marL="457200" lvl="1" indent="0" algn="ctr">
              <a:buNone/>
            </a:pPr>
            <a:r>
              <a:rPr lang="en-US" sz="1400" b="1" dirty="0"/>
              <a:t>The DSA and Principal are responsible for documenting, training and monitoring compliance with COI at each school.</a:t>
            </a:r>
          </a:p>
        </p:txBody>
      </p:sp>
      <p:sp>
        <p:nvSpPr>
          <p:cNvPr id="4" name="Slide Number Placeholder 3">
            <a:extLst>
              <a:ext uri="{FF2B5EF4-FFF2-40B4-BE49-F238E27FC236}">
                <a16:creationId xmlns:a16="http://schemas.microsoft.com/office/drawing/2014/main" id="{18F7099A-C57B-4C5E-99C4-31C8EC71D58B}"/>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20</a:t>
            </a:fld>
            <a:endParaRPr lang="en-US" sz="1050">
              <a:solidFill>
                <a:schemeClr val="tx1">
                  <a:alpha val="80000"/>
                </a:schemeClr>
              </a:solidFill>
            </a:endParaRPr>
          </a:p>
        </p:txBody>
      </p:sp>
    </p:spTree>
    <p:extLst>
      <p:ext uri="{BB962C8B-B14F-4D97-AF65-F5344CB8AC3E}">
        <p14:creationId xmlns:p14="http://schemas.microsoft.com/office/powerpoint/2010/main" val="1562415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AF7DB-37DA-431D-9C5F-2E63EAC6CEB5}"/>
              </a:ext>
            </a:extLst>
          </p:cNvPr>
          <p:cNvSpPr>
            <a:spLocks noGrp="1"/>
          </p:cNvSpPr>
          <p:nvPr>
            <p:ph type="title"/>
          </p:nvPr>
        </p:nvSpPr>
        <p:spPr>
          <a:xfrm>
            <a:off x="838200" y="579437"/>
            <a:ext cx="10515600" cy="1325563"/>
          </a:xfrm>
        </p:spPr>
        <p:txBody>
          <a:bodyPr>
            <a:normAutofit/>
          </a:bodyPr>
          <a:lstStyle/>
          <a:p>
            <a:pPr algn="ctr"/>
            <a:r>
              <a:rPr lang="en-US" b="1" dirty="0">
                <a:solidFill>
                  <a:srgbClr val="3B77B3"/>
                </a:solidFill>
                <a:latin typeface="Calibri Light" panose="020F0302020204030204"/>
              </a:rPr>
              <a:t>What is Your Responsibility? </a:t>
            </a:r>
            <a:endParaRPr lang="en-US" dirty="0">
              <a:solidFill>
                <a:srgbClr val="3B77B3"/>
              </a:solidFill>
            </a:endParaRPr>
          </a:p>
        </p:txBody>
      </p:sp>
      <p:sp>
        <p:nvSpPr>
          <p:cNvPr id="4" name="Slide Number Placeholder 3">
            <a:extLst>
              <a:ext uri="{FF2B5EF4-FFF2-40B4-BE49-F238E27FC236}">
                <a16:creationId xmlns:a16="http://schemas.microsoft.com/office/drawing/2014/main" id="{6DB6A4E1-4C75-434A-8E0E-0D77712E08B1}"/>
              </a:ext>
            </a:extLst>
          </p:cNvPr>
          <p:cNvSpPr>
            <a:spLocks noGrp="1"/>
          </p:cNvSpPr>
          <p:nvPr>
            <p:ph type="sldNum" sz="quarter" idx="12"/>
          </p:nvPr>
        </p:nvSpPr>
        <p:spPr>
          <a:xfrm>
            <a:off x="8610600" y="6356350"/>
            <a:ext cx="2743200" cy="365125"/>
          </a:xfrm>
        </p:spPr>
        <p:txBody>
          <a:bodyPr>
            <a:normAutofit/>
          </a:bodyPr>
          <a:lstStyle/>
          <a:p>
            <a:pPr>
              <a:spcAft>
                <a:spcPts val="600"/>
              </a:spcAft>
            </a:pPr>
            <a:fld id="{5D1F19B1-9E74-430C-96D5-F8BF26E62A4F}" type="slidenum">
              <a:rPr lang="en-US"/>
              <a:pPr>
                <a:spcAft>
                  <a:spcPts val="600"/>
                </a:spcAft>
              </a:pPr>
              <a:t>21</a:t>
            </a:fld>
            <a:endParaRPr lang="en-US"/>
          </a:p>
        </p:txBody>
      </p:sp>
      <p:graphicFrame>
        <p:nvGraphicFramePr>
          <p:cNvPr id="6" name="Content Placeholder 2">
            <a:extLst>
              <a:ext uri="{FF2B5EF4-FFF2-40B4-BE49-F238E27FC236}">
                <a16:creationId xmlns:a16="http://schemas.microsoft.com/office/drawing/2014/main" id="{653CF834-369C-41A9-8F33-960B72416C55}"/>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88322337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37503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8403C8-72B4-4ADF-9374-C0935508731D}"/>
              </a:ext>
            </a:extLst>
          </p:cNvPr>
          <p:cNvSpPr>
            <a:spLocks noGrp="1"/>
          </p:cNvSpPr>
          <p:nvPr>
            <p:ph type="title"/>
          </p:nvPr>
        </p:nvSpPr>
        <p:spPr>
          <a:xfrm>
            <a:off x="838200" y="963877"/>
            <a:ext cx="3494362" cy="4930246"/>
          </a:xfrm>
        </p:spPr>
        <p:txBody>
          <a:bodyPr>
            <a:normAutofit/>
          </a:bodyPr>
          <a:lstStyle/>
          <a:p>
            <a:pPr algn="r"/>
            <a:r>
              <a:rPr lang="en-US" sz="3700" b="1" dirty="0">
                <a:solidFill>
                  <a:schemeClr val="accent1"/>
                </a:solidFill>
              </a:rPr>
              <a:t>How will PWCS monitor implementation?</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7AFE542-54C8-4E96-AF45-F74139130EE5}"/>
              </a:ext>
            </a:extLst>
          </p:cNvPr>
          <p:cNvSpPr>
            <a:spLocks noGrp="1"/>
          </p:cNvSpPr>
          <p:nvPr>
            <p:ph idx="1"/>
          </p:nvPr>
        </p:nvSpPr>
        <p:spPr>
          <a:xfrm>
            <a:off x="5104737" y="548640"/>
            <a:ext cx="6249063" cy="5989320"/>
          </a:xfrm>
        </p:spPr>
        <p:txBody>
          <a:bodyPr anchor="ctr">
            <a:normAutofit/>
          </a:bodyPr>
          <a:lstStyle/>
          <a:p>
            <a:r>
              <a:rPr lang="en-US" sz="1900" b="1" dirty="0"/>
              <a:t>Turnkey training </a:t>
            </a:r>
            <a:r>
              <a:rPr lang="en-US" sz="1900" dirty="0"/>
              <a:t>for all DSAs will be provided by DHR and OSL.</a:t>
            </a:r>
          </a:p>
          <a:p>
            <a:r>
              <a:rPr lang="en-US" sz="1900" dirty="0"/>
              <a:t>A </a:t>
            </a:r>
            <a:r>
              <a:rPr lang="en-US" sz="1900" b="1" dirty="0"/>
              <a:t>Steering Committee </a:t>
            </a:r>
            <a:r>
              <a:rPr lang="en-US" sz="1900" dirty="0"/>
              <a:t>with representatives from the Departments of Human Resources, Student Learning, Financial Services, and Legal Counsel will meet at least quarterly to audit compliance with the regulation.</a:t>
            </a:r>
          </a:p>
          <a:p>
            <a:r>
              <a:rPr lang="en-US" sz="1900" dirty="0"/>
              <a:t>The Steering Committee will be responsible for </a:t>
            </a:r>
            <a:r>
              <a:rPr lang="en-US" sz="1900" b="1" dirty="0"/>
              <a:t>auditing compliance </a:t>
            </a:r>
            <a:r>
              <a:rPr lang="en-US" sz="1900" dirty="0"/>
              <a:t>at individual schools and offices, developing training, ensuring regular communication, and addressing disciplinary issues, when justified.</a:t>
            </a:r>
          </a:p>
          <a:p>
            <a:r>
              <a:rPr lang="en-US" sz="1900" b="1" dirty="0"/>
              <a:t>Information</a:t>
            </a:r>
            <a:r>
              <a:rPr lang="en-US" sz="1900" dirty="0"/>
              <a:t> will be shared with principals and site supervisors annually.</a:t>
            </a:r>
          </a:p>
          <a:p>
            <a:endParaRPr lang="en-US" sz="1900" dirty="0"/>
          </a:p>
          <a:p>
            <a:pPr marL="0" indent="0" algn="ctr">
              <a:buNone/>
            </a:pPr>
            <a:r>
              <a:rPr lang="en-US" sz="1900" i="1" dirty="0"/>
              <a:t>The Associate Superintendent for Human Resources is responsible for oversight of Regulation 504.01, “Conflict of Interest.”</a:t>
            </a:r>
          </a:p>
        </p:txBody>
      </p:sp>
      <p:sp>
        <p:nvSpPr>
          <p:cNvPr id="4" name="Slide Number Placeholder 3">
            <a:extLst>
              <a:ext uri="{FF2B5EF4-FFF2-40B4-BE49-F238E27FC236}">
                <a16:creationId xmlns:a16="http://schemas.microsoft.com/office/drawing/2014/main" id="{A11D5A35-8BFB-4518-87F1-D02390DC773F}"/>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22</a:t>
            </a:fld>
            <a:endParaRPr lang="en-US" sz="1050">
              <a:solidFill>
                <a:schemeClr val="tx1">
                  <a:alpha val="80000"/>
                </a:schemeClr>
              </a:solidFill>
            </a:endParaRPr>
          </a:p>
        </p:txBody>
      </p:sp>
    </p:spTree>
    <p:extLst>
      <p:ext uri="{BB962C8B-B14F-4D97-AF65-F5344CB8AC3E}">
        <p14:creationId xmlns:p14="http://schemas.microsoft.com/office/powerpoint/2010/main" val="41395135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F15B5E-E3E6-4129-BAC6-32D3BF7A9302}"/>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Help PWCS Reduce Real and Perceived Conflicts of Interest</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2913DEE1-E40F-4A21-9DBD-481FB1BF25F9}"/>
              </a:ext>
            </a:extLst>
          </p:cNvPr>
          <p:cNvSpPr>
            <a:spLocks noGrp="1"/>
          </p:cNvSpPr>
          <p:nvPr>
            <p:ph idx="1"/>
          </p:nvPr>
        </p:nvSpPr>
        <p:spPr>
          <a:xfrm>
            <a:off x="4976031" y="963877"/>
            <a:ext cx="6377769" cy="4930246"/>
          </a:xfrm>
        </p:spPr>
        <p:txBody>
          <a:bodyPr anchor="ctr">
            <a:normAutofit/>
          </a:bodyPr>
          <a:lstStyle/>
          <a:p>
            <a:r>
              <a:rPr lang="en-US" sz="2400" b="1" dirty="0"/>
              <a:t>Recognize</a:t>
            </a:r>
            <a:r>
              <a:rPr lang="en-US" sz="2400" dirty="0"/>
              <a:t> – Know the regulation. Identify potential conflicts.</a:t>
            </a:r>
          </a:p>
          <a:p>
            <a:r>
              <a:rPr lang="en-US" sz="2400" b="1" dirty="0"/>
              <a:t>Report </a:t>
            </a:r>
            <a:r>
              <a:rPr lang="en-US" sz="2400" dirty="0"/>
              <a:t>–</a:t>
            </a:r>
            <a:r>
              <a:rPr lang="en-US" sz="2400" b="1" dirty="0"/>
              <a:t> </a:t>
            </a:r>
            <a:r>
              <a:rPr lang="en-US" sz="2400" dirty="0"/>
              <a:t>Complete and submit the applicable disclosure form attached to Regulation 503.04-1 to your DSA, supervisor or principal.</a:t>
            </a:r>
          </a:p>
          <a:p>
            <a:r>
              <a:rPr lang="en-US" sz="2400" b="1" dirty="0"/>
              <a:t>Resolve </a:t>
            </a:r>
            <a:r>
              <a:rPr lang="en-US" sz="2400" dirty="0"/>
              <a:t>– Work with the supervisory team to develop a course of action.</a:t>
            </a:r>
          </a:p>
        </p:txBody>
      </p:sp>
      <p:sp>
        <p:nvSpPr>
          <p:cNvPr id="4" name="Slide Number Placeholder 3">
            <a:extLst>
              <a:ext uri="{FF2B5EF4-FFF2-40B4-BE49-F238E27FC236}">
                <a16:creationId xmlns:a16="http://schemas.microsoft.com/office/drawing/2014/main" id="{7D5531C7-518D-42D6-8857-6A72BDD2D61A}"/>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23</a:t>
            </a:fld>
            <a:endParaRPr lang="en-US" sz="1050">
              <a:solidFill>
                <a:schemeClr val="tx1">
                  <a:alpha val="80000"/>
                </a:schemeClr>
              </a:solidFill>
            </a:endParaRPr>
          </a:p>
        </p:txBody>
      </p:sp>
    </p:spTree>
    <p:extLst>
      <p:ext uri="{BB962C8B-B14F-4D97-AF65-F5344CB8AC3E}">
        <p14:creationId xmlns:p14="http://schemas.microsoft.com/office/powerpoint/2010/main" val="4224719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F15B5E-E3E6-4129-BAC6-32D3BF7A9302}"/>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  </a:t>
            </a:r>
            <a:r>
              <a:rPr lang="en-US" b="1" dirty="0">
                <a:solidFill>
                  <a:schemeClr val="accent1"/>
                </a:solidFill>
              </a:rPr>
              <a:t>Thank you!</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913DEE1-E40F-4A21-9DBD-481FB1BF25F9}"/>
              </a:ext>
            </a:extLst>
          </p:cNvPr>
          <p:cNvSpPr>
            <a:spLocks noGrp="1"/>
          </p:cNvSpPr>
          <p:nvPr>
            <p:ph idx="1"/>
          </p:nvPr>
        </p:nvSpPr>
        <p:spPr>
          <a:xfrm>
            <a:off x="4976031" y="963877"/>
            <a:ext cx="6377769" cy="4930246"/>
          </a:xfrm>
        </p:spPr>
        <p:txBody>
          <a:bodyPr anchor="ctr">
            <a:normAutofit/>
          </a:bodyPr>
          <a:lstStyle/>
          <a:p>
            <a:r>
              <a:rPr lang="en-US" sz="2400" dirty="0"/>
              <a:t>This training is </a:t>
            </a:r>
            <a:r>
              <a:rPr lang="en-US" sz="2400" b="1" dirty="0"/>
              <a:t>NOT </a:t>
            </a:r>
            <a:r>
              <a:rPr lang="en-US" sz="2400" dirty="0"/>
              <a:t>intended to be legal advice and, because it is a summary, does not mention every conflict of interest which could arise.</a:t>
            </a:r>
          </a:p>
          <a:p>
            <a:pPr marL="0" indent="0">
              <a:buNone/>
            </a:pPr>
            <a:endParaRPr lang="en-US" sz="2400" dirty="0"/>
          </a:p>
          <a:p>
            <a:r>
              <a:rPr lang="en-US" sz="2400" dirty="0"/>
              <a:t>For further information, please contact your principal, Director of Student Activities, supervisor, or the Department of Human Resources.</a:t>
            </a:r>
            <a:endParaRPr lang="en-US" sz="2400" dirty="0">
              <a:highlight>
                <a:srgbClr val="FFFF00"/>
              </a:highlight>
            </a:endParaRPr>
          </a:p>
        </p:txBody>
      </p:sp>
      <p:sp>
        <p:nvSpPr>
          <p:cNvPr id="4" name="Slide Number Placeholder 3">
            <a:extLst>
              <a:ext uri="{FF2B5EF4-FFF2-40B4-BE49-F238E27FC236}">
                <a16:creationId xmlns:a16="http://schemas.microsoft.com/office/drawing/2014/main" id="{7A573E66-9EA8-45FE-811A-9B4D2FC7660B}"/>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24</a:t>
            </a:fld>
            <a:endParaRPr lang="en-US" sz="1050">
              <a:solidFill>
                <a:schemeClr val="tx1">
                  <a:alpha val="80000"/>
                </a:schemeClr>
              </a:solidFill>
            </a:endParaRPr>
          </a:p>
        </p:txBody>
      </p:sp>
    </p:spTree>
    <p:extLst>
      <p:ext uri="{BB962C8B-B14F-4D97-AF65-F5344CB8AC3E}">
        <p14:creationId xmlns:p14="http://schemas.microsoft.com/office/powerpoint/2010/main" val="4160101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EA9E14-1A93-425B-A9FA-ABD0BCB9D093}"/>
              </a:ext>
            </a:extLst>
          </p:cNvPr>
          <p:cNvSpPr>
            <a:spLocks noGrp="1"/>
          </p:cNvSpPr>
          <p:nvPr>
            <p:ph type="title"/>
          </p:nvPr>
        </p:nvSpPr>
        <p:spPr>
          <a:xfrm>
            <a:off x="1052885" y="1035438"/>
            <a:ext cx="3494362" cy="4930246"/>
          </a:xfrm>
        </p:spPr>
        <p:txBody>
          <a:bodyPr>
            <a:normAutofit/>
          </a:bodyPr>
          <a:lstStyle/>
          <a:p>
            <a:pPr algn="r"/>
            <a:r>
              <a:rPr lang="en-US" b="1" dirty="0">
                <a:solidFill>
                  <a:schemeClr val="accent1"/>
                </a:solidFill>
              </a:rPr>
              <a:t>What does the term “Conflict of Interest” mean?</a:t>
            </a:r>
          </a:p>
        </p:txBody>
      </p:sp>
      <p:cxnSp>
        <p:nvCxnSpPr>
          <p:cNvPr id="51" name="Straight Connector 5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5D71841-A011-4809-8BD7-E1E3FE15FB06}"/>
              </a:ext>
            </a:extLst>
          </p:cNvPr>
          <p:cNvSpPr>
            <a:spLocks noGrp="1"/>
          </p:cNvSpPr>
          <p:nvPr>
            <p:ph idx="1"/>
          </p:nvPr>
        </p:nvSpPr>
        <p:spPr>
          <a:xfrm>
            <a:off x="4867689" y="451028"/>
            <a:ext cx="6699504" cy="5947576"/>
          </a:xfrm>
        </p:spPr>
        <p:txBody>
          <a:bodyPr anchor="ctr">
            <a:normAutofit/>
          </a:bodyPr>
          <a:lstStyle/>
          <a:p>
            <a:pPr marL="0" indent="0">
              <a:buNone/>
            </a:pPr>
            <a:r>
              <a:rPr lang="en-US" sz="2400" b="1" dirty="0" err="1"/>
              <a:t>Con·flict</a:t>
            </a:r>
            <a:r>
              <a:rPr lang="en-US" sz="2400" b="1" dirty="0"/>
              <a:t> of </a:t>
            </a:r>
            <a:r>
              <a:rPr lang="en-US" sz="2400" b="1" dirty="0" err="1"/>
              <a:t>in·ter·est</a:t>
            </a:r>
            <a:r>
              <a:rPr lang="en-US" sz="2400" b="1" dirty="0"/>
              <a:t> </a:t>
            </a:r>
          </a:p>
          <a:p>
            <a:pPr marL="0" indent="0">
              <a:buNone/>
            </a:pPr>
            <a:r>
              <a:rPr lang="en-US" sz="1500" dirty="0"/>
              <a:t>The term “conflict of interest” refers to a situation in which an individual has (or appears to have) an interest or loyalty which competes or conflicts with his/her public office or employment with PWCS.</a:t>
            </a:r>
          </a:p>
          <a:p>
            <a:r>
              <a:rPr lang="en-US" sz="1500" dirty="0"/>
              <a:t>Elected officials or employees working for PWCS may have </a:t>
            </a:r>
            <a:r>
              <a:rPr lang="en-US" sz="1500" i="1" dirty="0"/>
              <a:t>personal </a:t>
            </a:r>
            <a:r>
              <a:rPr lang="en-US" sz="1500" dirty="0"/>
              <a:t>interests which create a legal conflict of interest under Virginia law and/or a professional conflict of interest under PWCS Regulation 503.04-1.</a:t>
            </a:r>
          </a:p>
          <a:p>
            <a:r>
              <a:rPr lang="en-US" sz="1500" dirty="0"/>
              <a:t>In some circumstances personal interests may conflict with public duties. Examples:</a:t>
            </a:r>
          </a:p>
          <a:p>
            <a:pPr lvl="1"/>
            <a:r>
              <a:rPr lang="en-US" sz="1500" dirty="0"/>
              <a:t>Owning or having a financial interest in a business that provides services for PWCS, PWCS employees, or PWCS students.</a:t>
            </a:r>
          </a:p>
          <a:p>
            <a:pPr lvl="1"/>
            <a:r>
              <a:rPr lang="en-US" sz="1500" dirty="0"/>
              <a:t>Having a personal, financial, or other relationship that could bias or impact your judgement regarding your PWCS duties.</a:t>
            </a:r>
          </a:p>
          <a:p>
            <a:r>
              <a:rPr lang="en-US" sz="1500" dirty="0"/>
              <a:t>Please click the link below to watch a 2-minute video on why conflicts occur and our responsibilities as public employees. </a:t>
            </a:r>
            <a:r>
              <a:rPr lang="en-US" sz="1500" u="sng" dirty="0">
                <a:hlinkClick r:id="rId3"/>
              </a:rPr>
              <a:t>https://www.youtube.com/watch?v=t1lylsZGOfM</a:t>
            </a:r>
            <a:endParaRPr lang="en-US" sz="1500" u="sng" dirty="0"/>
          </a:p>
          <a:p>
            <a:pPr marL="0" indent="0">
              <a:buNone/>
            </a:pPr>
            <a:r>
              <a:rPr lang="en-US" sz="1500" i="1" dirty="0"/>
              <a:t>		</a:t>
            </a:r>
          </a:p>
          <a:p>
            <a:pPr marL="0" indent="0">
              <a:buNone/>
            </a:pPr>
            <a:r>
              <a:rPr lang="en-US" sz="1500" i="1" dirty="0"/>
              <a:t>Permission to use this video granted by Education Services, Victorian Ombudsman.</a:t>
            </a:r>
            <a:endParaRPr lang="en-US" sz="1500" dirty="0"/>
          </a:p>
        </p:txBody>
      </p:sp>
      <p:sp>
        <p:nvSpPr>
          <p:cNvPr id="4" name="Slide Number Placeholder 3">
            <a:extLst>
              <a:ext uri="{FF2B5EF4-FFF2-40B4-BE49-F238E27FC236}">
                <a16:creationId xmlns:a16="http://schemas.microsoft.com/office/drawing/2014/main" id="{73931736-85AC-4A68-AAF5-85C15595CB77}"/>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3</a:t>
            </a:fld>
            <a:endParaRPr lang="en-US" sz="1050">
              <a:solidFill>
                <a:schemeClr val="tx1">
                  <a:alpha val="80000"/>
                </a:schemeClr>
              </a:solidFill>
            </a:endParaRPr>
          </a:p>
        </p:txBody>
      </p:sp>
    </p:spTree>
    <p:extLst>
      <p:ext uri="{BB962C8B-B14F-4D97-AF65-F5344CB8AC3E}">
        <p14:creationId xmlns:p14="http://schemas.microsoft.com/office/powerpoint/2010/main" val="2968833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C62F0A-1575-47D8-91C2-D4AE166EE448}"/>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Conflict of Interest Laws, Policies, and Regulations</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770C6FE-3DE1-42BC-AEB7-2A558256E732}"/>
              </a:ext>
            </a:extLst>
          </p:cNvPr>
          <p:cNvSpPr>
            <a:spLocks noGrp="1"/>
          </p:cNvSpPr>
          <p:nvPr>
            <p:ph idx="1"/>
          </p:nvPr>
        </p:nvSpPr>
        <p:spPr>
          <a:xfrm>
            <a:off x="4976031" y="963877"/>
            <a:ext cx="6377769" cy="4930246"/>
          </a:xfrm>
        </p:spPr>
        <p:txBody>
          <a:bodyPr anchor="ctr">
            <a:normAutofit/>
          </a:bodyPr>
          <a:lstStyle/>
          <a:p>
            <a:pPr marL="0" indent="0">
              <a:buNone/>
            </a:pPr>
            <a:r>
              <a:rPr lang="en-US" sz="2400" dirty="0"/>
              <a:t>Prince William County Schools (PWCS) officers and employees are subject to the conflict of interest provisions of the:  </a:t>
            </a:r>
          </a:p>
          <a:p>
            <a:pPr lvl="1">
              <a:spcBef>
                <a:spcPts val="0"/>
              </a:spcBef>
            </a:pPr>
            <a:r>
              <a:rPr lang="en-US" dirty="0"/>
              <a:t>State and Local Government Conflict of Interests Acts (COIA)</a:t>
            </a:r>
          </a:p>
          <a:p>
            <a:pPr lvl="1"/>
            <a:r>
              <a:rPr lang="en-US" dirty="0"/>
              <a:t>The Ethics in Contracting provisions of the Virginia Public Procurement Act (VPPA)  </a:t>
            </a:r>
          </a:p>
          <a:p>
            <a:pPr lvl="1"/>
            <a:r>
              <a:rPr lang="en-US" dirty="0"/>
              <a:t>PWCS “Conflict of Interest” Policy 503.01 and Regulation 503.04-1 impose additional restrictions and expectations intended to avoid both legal and professional/perceived conflicts of interest.  </a:t>
            </a:r>
          </a:p>
        </p:txBody>
      </p:sp>
      <p:sp>
        <p:nvSpPr>
          <p:cNvPr id="4" name="Slide Number Placeholder 3">
            <a:extLst>
              <a:ext uri="{FF2B5EF4-FFF2-40B4-BE49-F238E27FC236}">
                <a16:creationId xmlns:a16="http://schemas.microsoft.com/office/drawing/2014/main" id="{6B2D8CFD-2E23-4B3C-A369-78D6437AB3F2}"/>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4</a:t>
            </a:fld>
            <a:endParaRPr lang="en-US" sz="1050">
              <a:solidFill>
                <a:schemeClr val="tx1">
                  <a:alpha val="80000"/>
                </a:schemeClr>
              </a:solidFill>
            </a:endParaRPr>
          </a:p>
        </p:txBody>
      </p:sp>
    </p:spTree>
    <p:extLst>
      <p:ext uri="{BB962C8B-B14F-4D97-AF65-F5344CB8AC3E}">
        <p14:creationId xmlns:p14="http://schemas.microsoft.com/office/powerpoint/2010/main" val="1644145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3C6F96-1D15-4F3E-94DA-229BCFB27903}"/>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PWCS Professional Obligation:</a:t>
            </a:r>
            <a:br>
              <a:rPr lang="en-US" b="1" dirty="0">
                <a:solidFill>
                  <a:schemeClr val="accent1"/>
                </a:solidFill>
              </a:rPr>
            </a:br>
            <a:r>
              <a:rPr lang="en-US" b="1" dirty="0">
                <a:solidFill>
                  <a:schemeClr val="accent1"/>
                </a:solidFill>
              </a:rPr>
              <a:t>Avoiding Even the Appearance of a Conflict</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C2089EA-C3E2-47EF-8044-B1E82D74FEDE}"/>
              </a:ext>
            </a:extLst>
          </p:cNvPr>
          <p:cNvSpPr>
            <a:spLocks noGrp="1"/>
          </p:cNvSpPr>
          <p:nvPr>
            <p:ph idx="1"/>
          </p:nvPr>
        </p:nvSpPr>
        <p:spPr>
          <a:xfrm>
            <a:off x="4918883" y="459396"/>
            <a:ext cx="6434899" cy="5862576"/>
          </a:xfrm>
        </p:spPr>
        <p:txBody>
          <a:bodyPr anchor="ctr">
            <a:normAutofit/>
          </a:bodyPr>
          <a:lstStyle/>
          <a:p>
            <a:pPr marL="457200" indent="-457200">
              <a:buNone/>
            </a:pPr>
            <a:r>
              <a:rPr lang="en-US" sz="1500" dirty="0"/>
              <a:t>	</a:t>
            </a:r>
            <a:r>
              <a:rPr lang="en-US" sz="1600" dirty="0"/>
              <a:t>PWCS employees are held to a high level of integrity and, as a condition of their employment,  are expected to </a:t>
            </a:r>
            <a:r>
              <a:rPr lang="en-US" sz="1600" b="1" dirty="0"/>
              <a:t>avoid even the appearance </a:t>
            </a:r>
            <a:r>
              <a:rPr lang="en-US" sz="1600" dirty="0"/>
              <a:t>of impropriety arising out of any conflict between their personal and/or economic interests and their official duties.</a:t>
            </a:r>
          </a:p>
          <a:p>
            <a:pPr marL="457200" indent="-457200">
              <a:buNone/>
            </a:pPr>
            <a:endParaRPr lang="en-US" sz="1400" dirty="0"/>
          </a:p>
          <a:p>
            <a:pPr marL="457200" lvl="1" indent="0">
              <a:buNone/>
            </a:pPr>
            <a:r>
              <a:rPr lang="en-US" sz="1600" b="1" dirty="0"/>
              <a:t>An apparent conflict of interest </a:t>
            </a:r>
            <a:r>
              <a:rPr lang="en-US" sz="1600" dirty="0"/>
              <a:t>occurs when a </a:t>
            </a:r>
            <a:r>
              <a:rPr lang="en-US" sz="1600" i="1" dirty="0"/>
              <a:t>reasonable person </a:t>
            </a:r>
            <a:r>
              <a:rPr lang="en-US" sz="1600" dirty="0"/>
              <a:t>might perceive that an improper influence</a:t>
            </a:r>
            <a:r>
              <a:rPr lang="en-US" sz="1600" i="1" dirty="0"/>
              <a:t> could </a:t>
            </a:r>
            <a:r>
              <a:rPr lang="en-US" sz="1600" dirty="0"/>
              <a:t>exist, even though that conflict does not violate Virginia’s COI laws.</a:t>
            </a:r>
          </a:p>
          <a:p>
            <a:pPr lvl="1"/>
            <a:r>
              <a:rPr lang="en-US" sz="1600" dirty="0"/>
              <a:t>Employees shall not allow themselves to be placed in a position where a conflict of interest may arise, or where the appearance of a conflict of interest is created. If there is a conflict, or question of potential conflict, the employee shall disclose the actual or potential conflict of interest by submitting the appropriate attachment from Regulation 503.04-1 to their supervisor.</a:t>
            </a:r>
          </a:p>
          <a:p>
            <a:pPr lvl="2"/>
            <a:r>
              <a:rPr lang="en-US" sz="1600" dirty="0"/>
              <a:t>If it appears that the employee cannot be fair and objective because of the relationship or affiliation, they may need to excuse themselves from a specific duty, transaction or activity, or forego their personal interests in deference to their employment by PWCS.</a:t>
            </a:r>
          </a:p>
          <a:p>
            <a:pPr lvl="2"/>
            <a:r>
              <a:rPr lang="en-US" sz="1600" dirty="0"/>
              <a:t>Upon disclosure of a potential conflict in Attachment A, the principal/AD/supervisor will identify what adjustments may be needed to ensure the perception of a conflict is minimized.</a:t>
            </a:r>
          </a:p>
        </p:txBody>
      </p:sp>
      <p:sp>
        <p:nvSpPr>
          <p:cNvPr id="4" name="Slide Number Placeholder 3">
            <a:extLst>
              <a:ext uri="{FF2B5EF4-FFF2-40B4-BE49-F238E27FC236}">
                <a16:creationId xmlns:a16="http://schemas.microsoft.com/office/drawing/2014/main" id="{473B44F1-35D4-4E10-BBE0-F938D9D6018B}"/>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5</a:t>
            </a:fld>
            <a:endParaRPr lang="en-US" sz="1050">
              <a:solidFill>
                <a:schemeClr val="tx1">
                  <a:alpha val="80000"/>
                </a:schemeClr>
              </a:solidFill>
            </a:endParaRPr>
          </a:p>
        </p:txBody>
      </p:sp>
    </p:spTree>
    <p:extLst>
      <p:ext uri="{BB962C8B-B14F-4D97-AF65-F5344CB8AC3E}">
        <p14:creationId xmlns:p14="http://schemas.microsoft.com/office/powerpoint/2010/main" val="1707322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521DA4-32AF-46EF-A5CB-77FACC52C22C}"/>
              </a:ext>
            </a:extLst>
          </p:cNvPr>
          <p:cNvSpPr>
            <a:spLocks noGrp="1"/>
          </p:cNvSpPr>
          <p:nvPr>
            <p:ph type="title"/>
          </p:nvPr>
        </p:nvSpPr>
        <p:spPr>
          <a:xfrm>
            <a:off x="838200" y="963877"/>
            <a:ext cx="3494362" cy="4930246"/>
          </a:xfrm>
        </p:spPr>
        <p:txBody>
          <a:bodyPr>
            <a:normAutofit/>
          </a:bodyPr>
          <a:lstStyle/>
          <a:p>
            <a:pPr algn="r"/>
            <a:r>
              <a:rPr lang="en-US" sz="3600" i="1" dirty="0">
                <a:solidFill>
                  <a:schemeClr val="accent1"/>
                </a:solidFill>
              </a:rPr>
              <a:t>For discussion</a:t>
            </a:r>
            <a:r>
              <a:rPr lang="en-US" sz="3600" dirty="0">
                <a:solidFill>
                  <a:schemeClr val="accent1"/>
                </a:solidFill>
              </a:rPr>
              <a:t>:</a:t>
            </a:r>
            <a:br>
              <a:rPr lang="en-US" sz="3600" dirty="0">
                <a:solidFill>
                  <a:schemeClr val="accent1"/>
                </a:solidFill>
              </a:rPr>
            </a:br>
            <a:r>
              <a:rPr lang="en-US" dirty="0">
                <a:solidFill>
                  <a:schemeClr val="accent1"/>
                </a:solidFill>
              </a:rPr>
              <a:t> </a:t>
            </a:r>
            <a:br>
              <a:rPr lang="en-US" dirty="0">
                <a:solidFill>
                  <a:schemeClr val="accent1"/>
                </a:solidFill>
              </a:rPr>
            </a:br>
            <a:r>
              <a:rPr lang="en-US" b="1" dirty="0">
                <a:solidFill>
                  <a:schemeClr val="accent1"/>
                </a:solidFill>
              </a:rPr>
              <a:t>Examples of Perceived or Actual Violations</a:t>
            </a:r>
            <a:endParaRPr lang="en-US" dirty="0">
              <a:solidFill>
                <a:schemeClr val="accent1"/>
              </a:solidFill>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64C6F67-64A3-45DC-820C-C4F71F2FFA32}"/>
              </a:ext>
            </a:extLst>
          </p:cNvPr>
          <p:cNvSpPr>
            <a:spLocks noGrp="1"/>
          </p:cNvSpPr>
          <p:nvPr>
            <p:ph idx="1"/>
          </p:nvPr>
        </p:nvSpPr>
        <p:spPr>
          <a:xfrm>
            <a:off x="4976031" y="963877"/>
            <a:ext cx="6377769" cy="4930246"/>
          </a:xfrm>
        </p:spPr>
        <p:txBody>
          <a:bodyPr anchor="ctr">
            <a:normAutofit/>
          </a:bodyPr>
          <a:lstStyle/>
          <a:p>
            <a:r>
              <a:rPr lang="en-US" sz="1600" dirty="0"/>
              <a:t>A PWCS employee writes a novel using her office computer and directs her secretary to proofread the draft.</a:t>
            </a:r>
          </a:p>
          <a:p>
            <a:r>
              <a:rPr lang="en-US" sz="1600" dirty="0"/>
              <a:t>A principal directs a subordinate to drive her child to and from her daycare provider.</a:t>
            </a:r>
          </a:p>
          <a:p>
            <a:r>
              <a:rPr lang="en-US" sz="1600" dirty="0"/>
              <a:t>A SPED teacher offers her services to a parent whose student is on her caseload and needs remediation. They agree to meet once a week away from the school building.</a:t>
            </a:r>
          </a:p>
          <a:p>
            <a:r>
              <a:rPr lang="en-US" sz="1600" dirty="0"/>
              <a:t>An employee, who is a member of a selection committee, fails to disclose that they are related to a job candidate whom PWCS is considering.</a:t>
            </a:r>
          </a:p>
          <a:p>
            <a:r>
              <a:rPr lang="en-US" sz="1600" dirty="0"/>
              <a:t>An employee sells cosmetics on the side and solicits his/her peers to purchase products during the workday. She offers a 10% discount.</a:t>
            </a:r>
          </a:p>
          <a:p>
            <a:r>
              <a:rPr lang="en-US" sz="1600" dirty="0"/>
              <a:t>A football coach, who also works as a paid summer camp instructor, distributes flyers to his players and encourages them to sign up to ensure they make the PWCS team next year.</a:t>
            </a:r>
          </a:p>
          <a:p>
            <a:r>
              <a:rPr lang="en-US" sz="1600" dirty="0"/>
              <a:t>A school employee uses his access to student and parent email addresses to solicit interest in a non-PWCS event he is hosting.</a:t>
            </a:r>
            <a:endParaRPr lang="en-US" sz="1500" dirty="0"/>
          </a:p>
        </p:txBody>
      </p:sp>
      <p:sp>
        <p:nvSpPr>
          <p:cNvPr id="4" name="Slide Number Placeholder 3">
            <a:extLst>
              <a:ext uri="{FF2B5EF4-FFF2-40B4-BE49-F238E27FC236}">
                <a16:creationId xmlns:a16="http://schemas.microsoft.com/office/drawing/2014/main" id="{0657391D-0CD3-4CAB-AA19-193869B423CC}"/>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6</a:t>
            </a:fld>
            <a:endParaRPr lang="en-US" sz="1050">
              <a:solidFill>
                <a:schemeClr val="tx1">
                  <a:alpha val="80000"/>
                </a:schemeClr>
              </a:solidFill>
            </a:endParaRPr>
          </a:p>
        </p:txBody>
      </p:sp>
    </p:spTree>
    <p:extLst>
      <p:ext uri="{BB962C8B-B14F-4D97-AF65-F5344CB8AC3E}">
        <p14:creationId xmlns:p14="http://schemas.microsoft.com/office/powerpoint/2010/main" val="3550049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6F9258-B1F2-47EE-9EFB-02B0710C8C30}"/>
              </a:ext>
            </a:extLst>
          </p:cNvPr>
          <p:cNvSpPr>
            <a:spLocks noGrp="1"/>
          </p:cNvSpPr>
          <p:nvPr>
            <p:ph type="title"/>
          </p:nvPr>
        </p:nvSpPr>
        <p:spPr>
          <a:xfrm>
            <a:off x="838200" y="963877"/>
            <a:ext cx="3494362" cy="4930246"/>
          </a:xfrm>
        </p:spPr>
        <p:txBody>
          <a:bodyPr>
            <a:normAutofit/>
          </a:bodyPr>
          <a:lstStyle/>
          <a:p>
            <a:pPr algn="r"/>
            <a:r>
              <a:rPr lang="en-US" sz="3600" i="1" dirty="0">
                <a:solidFill>
                  <a:schemeClr val="accent1"/>
                </a:solidFill>
              </a:rPr>
              <a:t>For example</a:t>
            </a:r>
            <a:r>
              <a:rPr lang="en-US" sz="3600" dirty="0">
                <a:solidFill>
                  <a:schemeClr val="accent1"/>
                </a:solidFill>
              </a:rPr>
              <a:t>…</a:t>
            </a:r>
            <a:br>
              <a:rPr lang="en-US" sz="3600" dirty="0">
                <a:solidFill>
                  <a:schemeClr val="accent1"/>
                </a:solidFill>
              </a:rPr>
            </a:br>
            <a:br>
              <a:rPr lang="en-US" dirty="0">
                <a:solidFill>
                  <a:schemeClr val="accent1"/>
                </a:solidFill>
              </a:rPr>
            </a:br>
            <a:r>
              <a:rPr lang="en-US" dirty="0">
                <a:solidFill>
                  <a:schemeClr val="accent1"/>
                </a:solidFill>
              </a:rPr>
              <a:t> </a:t>
            </a:r>
            <a:r>
              <a:rPr lang="en-US" b="1" dirty="0">
                <a:solidFill>
                  <a:schemeClr val="accent1"/>
                </a:solidFill>
              </a:rPr>
              <a:t>Prohibited Activities</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ACB4ABA-6404-42B5-AC88-7DEC977A599F}"/>
              </a:ext>
            </a:extLst>
          </p:cNvPr>
          <p:cNvSpPr>
            <a:spLocks noGrp="1"/>
          </p:cNvSpPr>
          <p:nvPr>
            <p:ph idx="1"/>
          </p:nvPr>
        </p:nvSpPr>
        <p:spPr>
          <a:xfrm>
            <a:off x="4976031" y="963877"/>
            <a:ext cx="6377769" cy="4930246"/>
          </a:xfrm>
        </p:spPr>
        <p:txBody>
          <a:bodyPr anchor="ctr">
            <a:normAutofit/>
          </a:bodyPr>
          <a:lstStyle/>
          <a:p>
            <a:pPr marL="0" indent="0">
              <a:buNone/>
            </a:pPr>
            <a:endParaRPr lang="en-US" sz="2000" dirty="0"/>
          </a:p>
          <a:p>
            <a:r>
              <a:rPr lang="en-US" sz="2000" dirty="0"/>
              <a:t>A vendor offers a ski trip to a school district employee who oversees the vendor’s work for the school district.</a:t>
            </a:r>
          </a:p>
          <a:p>
            <a:r>
              <a:rPr lang="en-US" sz="2000" dirty="0"/>
              <a:t>A 5</a:t>
            </a:r>
            <a:r>
              <a:rPr lang="en-US" sz="2000" baseline="30000" dirty="0"/>
              <a:t>th</a:t>
            </a:r>
            <a:r>
              <a:rPr lang="en-US" sz="2000" dirty="0"/>
              <a:t> Grade teacher agrees to tutor a student from </a:t>
            </a:r>
            <a:r>
              <a:rPr lang="en-US" sz="2000" i="1" dirty="0"/>
              <a:t>his/her</a:t>
            </a:r>
            <a:r>
              <a:rPr lang="en-US" sz="2000" dirty="0"/>
              <a:t> classroom for pay.</a:t>
            </a:r>
          </a:p>
          <a:p>
            <a:r>
              <a:rPr lang="en-US" sz="2000" dirty="0"/>
              <a:t>A track coach, who also owns a running shoe store, requires the track team to purchase their shoes from his store, and he’ll provide a discount.</a:t>
            </a:r>
          </a:p>
          <a:p>
            <a:r>
              <a:rPr lang="en-US" sz="2000" dirty="0"/>
              <a:t>A volleyball coach, who also works for a paid volleyball organization, tells her volleyball players they need to play at that facility over the summer, otherwise they will not have the skills to make the high school team next year.   </a:t>
            </a:r>
          </a:p>
          <a:p>
            <a:r>
              <a:rPr lang="en-US" sz="2000" dirty="0"/>
              <a:t>You are paid to provide professional development in another county and take professional leave for the day.</a:t>
            </a:r>
          </a:p>
        </p:txBody>
      </p:sp>
      <p:sp>
        <p:nvSpPr>
          <p:cNvPr id="4" name="Slide Number Placeholder 3">
            <a:extLst>
              <a:ext uri="{FF2B5EF4-FFF2-40B4-BE49-F238E27FC236}">
                <a16:creationId xmlns:a16="http://schemas.microsoft.com/office/drawing/2014/main" id="{D344BA85-27CA-4B25-A022-F11BDD4E160F}"/>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7</a:t>
            </a:fld>
            <a:endParaRPr lang="en-US" sz="1050">
              <a:solidFill>
                <a:schemeClr val="tx1">
                  <a:alpha val="80000"/>
                </a:schemeClr>
              </a:solidFill>
            </a:endParaRPr>
          </a:p>
        </p:txBody>
      </p:sp>
    </p:spTree>
    <p:extLst>
      <p:ext uri="{BB962C8B-B14F-4D97-AF65-F5344CB8AC3E}">
        <p14:creationId xmlns:p14="http://schemas.microsoft.com/office/powerpoint/2010/main" val="1283037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B1D43-1B6A-4808-A858-50B2CC9F5CE7}"/>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Improper Use of Position </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BD9BAB9-FA13-4368-9FF9-32DA04F02810}"/>
              </a:ext>
            </a:extLst>
          </p:cNvPr>
          <p:cNvSpPr>
            <a:spLocks noGrp="1"/>
          </p:cNvSpPr>
          <p:nvPr>
            <p:ph idx="1"/>
          </p:nvPr>
        </p:nvSpPr>
        <p:spPr>
          <a:xfrm>
            <a:off x="4976031" y="963877"/>
            <a:ext cx="6377769" cy="4930246"/>
          </a:xfrm>
        </p:spPr>
        <p:txBody>
          <a:bodyPr anchor="ctr">
            <a:normAutofit/>
          </a:bodyPr>
          <a:lstStyle/>
          <a:p>
            <a:pPr marL="0" indent="0">
              <a:buNone/>
            </a:pPr>
            <a:r>
              <a:rPr lang="en-US" sz="1300" i="1" dirty="0"/>
              <a:t>PWCS officers, supervisors, and employees may </a:t>
            </a:r>
            <a:r>
              <a:rPr lang="en-US" sz="1300" i="1" u="sng" dirty="0"/>
              <a:t>not</a:t>
            </a:r>
            <a:r>
              <a:rPr lang="en-US" sz="1300" i="1" dirty="0"/>
              <a:t>;</a:t>
            </a:r>
          </a:p>
          <a:p>
            <a:r>
              <a:rPr lang="en-US" sz="1400" dirty="0"/>
              <a:t>Offer or accept money or other thing(s) of value for, or in consideration of, obtaining </a:t>
            </a:r>
            <a:r>
              <a:rPr lang="en-US" sz="1400" b="1" dirty="0"/>
              <a:t>employment, appointment, or promotion for any person with PWCS; </a:t>
            </a:r>
          </a:p>
          <a:p>
            <a:r>
              <a:rPr lang="en-US" sz="1400" dirty="0"/>
              <a:t>Offer or accept money or other thing(s) of value for, or in consideration of, the use of his/her position to obtain a </a:t>
            </a:r>
            <a:r>
              <a:rPr lang="en-US" sz="1400" b="1" dirty="0"/>
              <a:t>contract;</a:t>
            </a:r>
          </a:p>
          <a:p>
            <a:r>
              <a:rPr lang="en-US" sz="1400" dirty="0"/>
              <a:t>Use his/her position to </a:t>
            </a:r>
            <a:r>
              <a:rPr lang="en-US" sz="1400" b="1" dirty="0"/>
              <a:t>retaliate against </a:t>
            </a:r>
            <a:r>
              <a:rPr lang="en-US" sz="1400" dirty="0"/>
              <a:t>any person expressing views on matters of public concern, or other right protected by law;</a:t>
            </a:r>
          </a:p>
          <a:p>
            <a:r>
              <a:rPr lang="en-US" sz="1400" dirty="0"/>
              <a:t>Use his/her position to </a:t>
            </a:r>
            <a:r>
              <a:rPr lang="en-US" sz="1400" b="1" dirty="0"/>
              <a:t>take advantage of relationships or access </a:t>
            </a:r>
            <a:r>
              <a:rPr lang="en-US" sz="1400" dirty="0"/>
              <a:t>to students, parents, employees, community partners, PWCS information, etc. for personal benefit;</a:t>
            </a:r>
          </a:p>
          <a:p>
            <a:r>
              <a:rPr lang="en-US" sz="1400" b="1" dirty="0"/>
              <a:t>Use his/her public position to engage in political activity or give the appearance that he/she is advocating for or against a political position on behalf of PWCS.</a:t>
            </a:r>
            <a:r>
              <a:rPr lang="en-US" sz="1400" dirty="0"/>
              <a:t> However, a public employee </a:t>
            </a:r>
            <a:r>
              <a:rPr lang="en-US" sz="1400" u="sng" dirty="0"/>
              <a:t>may</a:t>
            </a:r>
            <a:r>
              <a:rPr lang="en-US" sz="1400" dirty="0"/>
              <a:t> engage in private political activity using private resources, when acting for himself and not as an agent or representative of PWCS; </a:t>
            </a:r>
          </a:p>
          <a:p>
            <a:r>
              <a:rPr lang="en-US" sz="1400" dirty="0"/>
              <a:t>Supervisors may not </a:t>
            </a:r>
            <a:r>
              <a:rPr lang="en-US" sz="1400" b="1" dirty="0"/>
              <a:t>engage in a financial relationship or activities with subordinates </a:t>
            </a:r>
            <a:r>
              <a:rPr lang="en-US" sz="1400" dirty="0"/>
              <a:t>that benefits the supervisor or their family; and</a:t>
            </a:r>
          </a:p>
          <a:p>
            <a:r>
              <a:rPr lang="en-US" sz="1400" dirty="0"/>
              <a:t>Typically may not </a:t>
            </a:r>
            <a:r>
              <a:rPr lang="en-US" sz="1400" b="1" dirty="0"/>
              <a:t>supervise </a:t>
            </a:r>
            <a:r>
              <a:rPr lang="en-US" sz="1400" dirty="0"/>
              <a:t>family or persons with whom they are romantically or sexually involved.</a:t>
            </a:r>
          </a:p>
        </p:txBody>
      </p:sp>
      <p:sp>
        <p:nvSpPr>
          <p:cNvPr id="4" name="Slide Number Placeholder 3">
            <a:extLst>
              <a:ext uri="{FF2B5EF4-FFF2-40B4-BE49-F238E27FC236}">
                <a16:creationId xmlns:a16="http://schemas.microsoft.com/office/drawing/2014/main" id="{272D0413-4A47-41B0-B0E9-1E3454DEA25B}"/>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8</a:t>
            </a:fld>
            <a:endParaRPr lang="en-US" sz="1050">
              <a:solidFill>
                <a:schemeClr val="tx1">
                  <a:alpha val="80000"/>
                </a:schemeClr>
              </a:solidFill>
            </a:endParaRPr>
          </a:p>
        </p:txBody>
      </p:sp>
    </p:spTree>
    <p:extLst>
      <p:ext uri="{BB962C8B-B14F-4D97-AF65-F5344CB8AC3E}">
        <p14:creationId xmlns:p14="http://schemas.microsoft.com/office/powerpoint/2010/main" val="2218338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9330D7-FBED-451B-9154-9735CE9DBA5F}"/>
              </a:ext>
            </a:extLst>
          </p:cNvPr>
          <p:cNvSpPr>
            <a:spLocks noGrp="1"/>
          </p:cNvSpPr>
          <p:nvPr>
            <p:ph type="title"/>
          </p:nvPr>
        </p:nvSpPr>
        <p:spPr>
          <a:xfrm>
            <a:off x="838200" y="963877"/>
            <a:ext cx="3494362" cy="4930246"/>
          </a:xfrm>
        </p:spPr>
        <p:txBody>
          <a:bodyPr>
            <a:normAutofit/>
          </a:bodyPr>
          <a:lstStyle/>
          <a:p>
            <a:pPr algn="r"/>
            <a:r>
              <a:rPr lang="en-US" i="1" dirty="0">
                <a:solidFill>
                  <a:schemeClr val="accent1"/>
                </a:solidFill>
              </a:rPr>
              <a:t>Examples</a:t>
            </a:r>
            <a:r>
              <a:rPr lang="en-US" b="1" dirty="0">
                <a:solidFill>
                  <a:schemeClr val="accent1"/>
                </a:solidFill>
              </a:rPr>
              <a:t>:</a:t>
            </a:r>
            <a:r>
              <a:rPr lang="en-US" dirty="0">
                <a:solidFill>
                  <a:schemeClr val="accent1"/>
                </a:solidFill>
              </a:rPr>
              <a:t> </a:t>
            </a:r>
            <a:r>
              <a:rPr lang="en-US" b="1" dirty="0">
                <a:solidFill>
                  <a:schemeClr val="accent1"/>
                </a:solidFill>
              </a:rPr>
              <a:t>Improper Use of a Position-Athletic Programs</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9ED0A73-87E1-4CDC-A958-9A1561F6E383}"/>
              </a:ext>
            </a:extLst>
          </p:cNvPr>
          <p:cNvSpPr>
            <a:spLocks noGrp="1"/>
          </p:cNvSpPr>
          <p:nvPr>
            <p:ph idx="1"/>
          </p:nvPr>
        </p:nvSpPr>
        <p:spPr>
          <a:xfrm>
            <a:off x="4976031" y="963877"/>
            <a:ext cx="6377769" cy="4930246"/>
          </a:xfrm>
        </p:spPr>
        <p:txBody>
          <a:bodyPr anchor="ctr">
            <a:normAutofit/>
          </a:bodyPr>
          <a:lstStyle/>
          <a:p>
            <a:r>
              <a:rPr lang="en-US" sz="2400" dirty="0"/>
              <a:t>PWCS coaches who also conduct off-season training for a fee, or have an interest in a business providing such training, solicit students to participate in that training.</a:t>
            </a:r>
          </a:p>
          <a:p>
            <a:r>
              <a:rPr lang="en-US" sz="2400" dirty="0"/>
              <a:t>Coaches who use student participation in an out-of-season activity as a requirement to make the high school team.</a:t>
            </a:r>
          </a:p>
          <a:p>
            <a:r>
              <a:rPr lang="en-US" sz="2400" dirty="0"/>
              <a:t>Coaches who suggest that a student’s involvement in such an off-season activity will guarantee the student a spot on the high school team.</a:t>
            </a:r>
          </a:p>
        </p:txBody>
      </p:sp>
      <p:sp>
        <p:nvSpPr>
          <p:cNvPr id="4" name="Slide Number Placeholder 3">
            <a:extLst>
              <a:ext uri="{FF2B5EF4-FFF2-40B4-BE49-F238E27FC236}">
                <a16:creationId xmlns:a16="http://schemas.microsoft.com/office/drawing/2014/main" id="{41022C0A-39E0-42A1-98F3-1F2B13A8F436}"/>
              </a:ext>
            </a:extLst>
          </p:cNvPr>
          <p:cNvSpPr>
            <a:spLocks noGrp="1"/>
          </p:cNvSpPr>
          <p:nvPr>
            <p:ph type="sldNum" sz="quarter" idx="12"/>
          </p:nvPr>
        </p:nvSpPr>
        <p:spPr>
          <a:xfrm>
            <a:off x="10571516" y="6033479"/>
            <a:ext cx="782283" cy="365125"/>
          </a:xfrm>
        </p:spPr>
        <p:txBody>
          <a:bodyPr>
            <a:normAutofit/>
          </a:bodyPr>
          <a:lstStyle/>
          <a:p>
            <a:pPr>
              <a:spcAft>
                <a:spcPts val="600"/>
              </a:spcAft>
            </a:pPr>
            <a:fld id="{5D1F19B1-9E74-430C-96D5-F8BF26E62A4F}" type="slidenum">
              <a:rPr lang="en-US" sz="1050">
                <a:solidFill>
                  <a:schemeClr val="tx1">
                    <a:alpha val="80000"/>
                  </a:schemeClr>
                </a:solidFill>
              </a:rPr>
              <a:pPr>
                <a:spcAft>
                  <a:spcPts val="600"/>
                </a:spcAft>
              </a:pPr>
              <a:t>9</a:t>
            </a:fld>
            <a:endParaRPr lang="en-US" sz="1050">
              <a:solidFill>
                <a:schemeClr val="tx1">
                  <a:alpha val="80000"/>
                </a:schemeClr>
              </a:solidFill>
            </a:endParaRPr>
          </a:p>
        </p:txBody>
      </p:sp>
    </p:spTree>
    <p:extLst>
      <p:ext uri="{BB962C8B-B14F-4D97-AF65-F5344CB8AC3E}">
        <p14:creationId xmlns:p14="http://schemas.microsoft.com/office/powerpoint/2010/main" val="2972001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CBEA5DE6C026B4C81D622EEAA13536F" ma:contentTypeVersion="7" ma:contentTypeDescription="Create a new document." ma:contentTypeScope="" ma:versionID="eb01391f189ca7b7a877bcfecac692f2">
  <xsd:schema xmlns:xsd="http://www.w3.org/2001/XMLSchema" xmlns:xs="http://www.w3.org/2001/XMLSchema" xmlns:p="http://schemas.microsoft.com/office/2006/metadata/properties" xmlns:ns3="3dd63e82-a4af-4512-b8d9-77f7f37a3648" xmlns:ns4="b2934ead-79b9-4265-9e91-93121d267e22" targetNamespace="http://schemas.microsoft.com/office/2006/metadata/properties" ma:root="true" ma:fieldsID="393fbb1e11d1acd26a0dc764de7c88e8" ns3:_="" ns4:_="">
    <xsd:import namespace="3dd63e82-a4af-4512-b8d9-77f7f37a3648"/>
    <xsd:import namespace="b2934ead-79b9-4265-9e91-93121d267e2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d63e82-a4af-4512-b8d9-77f7f37a364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2934ead-79b9-4265-9e91-93121d267e2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DB4F48B-49B5-4834-AE32-533EE1A878F4}">
  <ds:schemaRefs>
    <ds:schemaRef ds:uri="http://purl.org/dc/dcmitype/"/>
    <ds:schemaRef ds:uri="http://purl.org/dc/elements/1.1/"/>
    <ds:schemaRef ds:uri="http://schemas.microsoft.com/office/2006/metadata/properties"/>
    <ds:schemaRef ds:uri="http://schemas.microsoft.com/office/infopath/2007/PartnerControls"/>
    <ds:schemaRef ds:uri="3dd63e82-a4af-4512-b8d9-77f7f37a3648"/>
    <ds:schemaRef ds:uri="http://schemas.openxmlformats.org/package/2006/metadata/core-properties"/>
    <ds:schemaRef ds:uri="http://schemas.microsoft.com/office/2006/documentManagement/types"/>
    <ds:schemaRef ds:uri="b2934ead-79b9-4265-9e91-93121d267e22"/>
    <ds:schemaRef ds:uri="http://www.w3.org/XML/1998/namespace"/>
    <ds:schemaRef ds:uri="http://purl.org/dc/terms/"/>
  </ds:schemaRefs>
</ds:datastoreItem>
</file>

<file path=customXml/itemProps2.xml><?xml version="1.0" encoding="utf-8"?>
<ds:datastoreItem xmlns:ds="http://schemas.openxmlformats.org/officeDocument/2006/customXml" ds:itemID="{B42742B8-086F-468F-8C91-C74741BDB9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d63e82-a4af-4512-b8d9-77f7f37a3648"/>
    <ds:schemaRef ds:uri="b2934ead-79b9-4265-9e91-93121d267e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C73DA7-36F1-430B-AA18-69C40AA5AF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146</TotalTime>
  <Words>2686</Words>
  <Application>Microsoft Office PowerPoint</Application>
  <PresentationFormat>Widescreen</PresentationFormat>
  <Paragraphs>184</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  Policy 503.01 and Regulation 503.04-1, “Conflict of Interest”</vt:lpstr>
      <vt:lpstr> OVERVIEW OF THIS TRAINING</vt:lpstr>
      <vt:lpstr>What does the term “Conflict of Interest” mean?</vt:lpstr>
      <vt:lpstr>Conflict of Interest Laws, Policies, and Regulations</vt:lpstr>
      <vt:lpstr>PWCS Professional Obligation: Avoiding Even the Appearance of a Conflict</vt:lpstr>
      <vt:lpstr>For discussion:   Examples of Perceived or Actual Violations</vt:lpstr>
      <vt:lpstr>For example…   Prohibited Activities</vt:lpstr>
      <vt:lpstr>Improper Use of Position </vt:lpstr>
      <vt:lpstr>Examples: Improper Use of a Position-Athletic Programs</vt:lpstr>
      <vt:lpstr> Prohibited Gifts/Services</vt:lpstr>
      <vt:lpstr>Prohibited Gifts/Services</vt:lpstr>
      <vt:lpstr>PowerPoint Presentation</vt:lpstr>
      <vt:lpstr>Examples: Violations</vt:lpstr>
      <vt:lpstr>Prohibited Personal Interests</vt:lpstr>
      <vt:lpstr>Definition of a Personal Interest </vt:lpstr>
      <vt:lpstr>Personal Interest Continued</vt:lpstr>
      <vt:lpstr>Prohibited Personal Interests in a Transaction</vt:lpstr>
      <vt:lpstr>Prohibited Personal Interests in a    Contract </vt:lpstr>
      <vt:lpstr>Disclosure Requirements </vt:lpstr>
      <vt:lpstr>What Happens After Reporting a Potential or Perceived Conflict?</vt:lpstr>
      <vt:lpstr>What is Your Responsibility? </vt:lpstr>
      <vt:lpstr>How will PWCS monitor implementation?</vt:lpstr>
      <vt:lpstr>Help PWCS Reduce Real and Perceived Conflicts of Interest</vt:lpstr>
      <vt:lpstr>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A. White</dc:creator>
  <cp:lastModifiedBy>Toi L. Tanton</cp:lastModifiedBy>
  <cp:revision>16</cp:revision>
  <cp:lastPrinted>2020-02-10T21:51:28Z</cp:lastPrinted>
  <dcterms:created xsi:type="dcterms:W3CDTF">2020-02-10T19:22:44Z</dcterms:created>
  <dcterms:modified xsi:type="dcterms:W3CDTF">2020-02-24T19:00:24Z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0x0101003CBEA5DE6C026B4C81D622EEAA13536F</vt:lpwstr>
  </property>
</Properties>
</file>